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98" r:id="rId5"/>
    <p:sldId id="257" r:id="rId6"/>
    <p:sldId id="351" r:id="rId7"/>
    <p:sldId id="299" r:id="rId8"/>
    <p:sldId id="338" r:id="rId9"/>
    <p:sldId id="339" r:id="rId10"/>
    <p:sldId id="340" r:id="rId11"/>
    <p:sldId id="341" r:id="rId12"/>
    <p:sldId id="342" r:id="rId13"/>
    <p:sldId id="343" r:id="rId14"/>
    <p:sldId id="303" r:id="rId15"/>
    <p:sldId id="345" r:id="rId16"/>
    <p:sldId id="326" r:id="rId17"/>
    <p:sldId id="305" r:id="rId18"/>
    <p:sldId id="353" r:id="rId19"/>
    <p:sldId id="308" r:id="rId20"/>
    <p:sldId id="271" r:id="rId21"/>
    <p:sldId id="346" r:id="rId22"/>
    <p:sldId id="316" r:id="rId23"/>
    <p:sldId id="272" r:id="rId24"/>
    <p:sldId id="313" r:id="rId25"/>
    <p:sldId id="312" r:id="rId26"/>
    <p:sldId id="273" r:id="rId27"/>
    <p:sldId id="274" r:id="rId28"/>
    <p:sldId id="275" r:id="rId29"/>
    <p:sldId id="347" r:id="rId30"/>
    <p:sldId id="283" r:id="rId31"/>
    <p:sldId id="328" r:id="rId32"/>
    <p:sldId id="319" r:id="rId33"/>
    <p:sldId id="277" r:id="rId34"/>
    <p:sldId id="348" r:id="rId35"/>
    <p:sldId id="323" r:id="rId36"/>
    <p:sldId id="279" r:id="rId37"/>
    <p:sldId id="318" r:id="rId38"/>
    <p:sldId id="349" r:id="rId39"/>
    <p:sldId id="288" r:id="rId40"/>
    <p:sldId id="327" r:id="rId4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9" autoAdjust="0"/>
    <p:restoredTop sz="81423" autoAdjust="0"/>
  </p:normalViewPr>
  <p:slideViewPr>
    <p:cSldViewPr>
      <p:cViewPr>
        <p:scale>
          <a:sx n="60" d="100"/>
          <a:sy n="60" d="100"/>
        </p:scale>
        <p:origin x="-133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EC568-F3C0-4A75-96E2-C630F130C7DA}" type="doc">
      <dgm:prSet loTypeId="urn:microsoft.com/office/officeart/2005/8/layout/b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0248C7A-C848-4E90-B890-7ED67D7C6CB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/>
            <a:t>1. Target Seats</a:t>
          </a:r>
        </a:p>
      </dgm:t>
    </dgm:pt>
    <dgm:pt modelId="{2B33FDEE-9CB7-44E6-B2EF-55F81035DD83}" type="parTrans" cxnId="{777655F1-9FB2-4D6F-8D5B-0AEE2F9D611E}">
      <dgm:prSet/>
      <dgm:spPr/>
      <dgm:t>
        <a:bodyPr/>
        <a:lstStyle/>
        <a:p>
          <a:endParaRPr lang="en-US"/>
        </a:p>
      </dgm:t>
    </dgm:pt>
    <dgm:pt modelId="{04BC04C1-1706-467F-8D19-6B679D4024BE}" type="sibTrans" cxnId="{777655F1-9FB2-4D6F-8D5B-0AEE2F9D61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1E1EF3-AAE9-4E56-9898-2980A0F783F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2. Organizations Nominate</a:t>
          </a:r>
        </a:p>
        <a:p>
          <a:r>
            <a:rPr lang="en-US" sz="1400" b="0" i="1" dirty="0" smtClean="0"/>
            <a:t>Deadline July 1st</a:t>
          </a:r>
        </a:p>
      </dgm:t>
    </dgm:pt>
    <dgm:pt modelId="{3C7C240B-CE73-473C-9557-CE598BA1BD54}" type="parTrans" cxnId="{28E33F04-13B4-4BB8-B27A-502B09B5E52F}">
      <dgm:prSet/>
      <dgm:spPr/>
      <dgm:t>
        <a:bodyPr/>
        <a:lstStyle/>
        <a:p>
          <a:endParaRPr lang="en-US"/>
        </a:p>
      </dgm:t>
    </dgm:pt>
    <dgm:pt modelId="{860F4FE0-E5F4-47F7-9831-6E78183FDF0B}" type="sibTrans" cxnId="{28E33F04-13B4-4BB8-B27A-502B09B5E52F}">
      <dgm:prSet/>
      <dgm:spPr/>
      <dgm:t>
        <a:bodyPr/>
        <a:lstStyle/>
        <a:p>
          <a:endParaRPr lang="en-US"/>
        </a:p>
      </dgm:t>
    </dgm:pt>
    <dgm:pt modelId="{DA7994DA-2FCD-4F61-B9BA-02AC3044D0B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3. Select Cohort</a:t>
          </a:r>
        </a:p>
        <a:p>
          <a:r>
            <a:rPr lang="en-US" sz="1300" i="1" dirty="0" smtClean="0"/>
            <a:t>Interviews end of August</a:t>
          </a:r>
          <a:endParaRPr lang="en-US" sz="1300" i="1" dirty="0"/>
        </a:p>
      </dgm:t>
    </dgm:pt>
    <dgm:pt modelId="{BDAB3F87-EA29-4738-A0B2-901C6476B3C0}" type="parTrans" cxnId="{1418369A-5067-4A1C-850C-40854A1B69FE}">
      <dgm:prSet/>
      <dgm:spPr/>
      <dgm:t>
        <a:bodyPr/>
        <a:lstStyle/>
        <a:p>
          <a:endParaRPr lang="en-US"/>
        </a:p>
      </dgm:t>
    </dgm:pt>
    <dgm:pt modelId="{CB28E711-F2BF-4776-B9FD-FF3F2D6F7394}" type="sibTrans" cxnId="{1418369A-5067-4A1C-850C-40854A1B69FE}">
      <dgm:prSet/>
      <dgm:spPr/>
      <dgm:t>
        <a:bodyPr/>
        <a:lstStyle/>
        <a:p>
          <a:endParaRPr lang="en-US"/>
        </a:p>
      </dgm:t>
    </dgm:pt>
    <dgm:pt modelId="{FBE5157E-B6DA-42E9-BFA0-F7F88B9D4B9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4. Training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i="1" dirty="0" smtClean="0"/>
            <a:t>Oct-Mar, each month: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i="1" dirty="0" smtClean="0"/>
            <a:t>1 Saturday 9-5;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i="1" dirty="0" smtClean="0"/>
            <a:t>1. Thursday 5:30-8pm</a:t>
          </a:r>
        </a:p>
      </dgm:t>
    </dgm:pt>
    <dgm:pt modelId="{58DDC959-F31E-42C0-81B4-3347DADECAB2}" type="parTrans" cxnId="{C862476B-6329-4F1A-805A-E701CEE9C3A1}">
      <dgm:prSet/>
      <dgm:spPr/>
      <dgm:t>
        <a:bodyPr/>
        <a:lstStyle/>
        <a:p>
          <a:endParaRPr lang="en-US"/>
        </a:p>
      </dgm:t>
    </dgm:pt>
    <dgm:pt modelId="{34BE05F7-D66D-4618-99EA-D3F69A068005}" type="sibTrans" cxnId="{C862476B-6329-4F1A-805A-E701CEE9C3A1}">
      <dgm:prSet/>
      <dgm:spPr/>
      <dgm:t>
        <a:bodyPr/>
        <a:lstStyle/>
        <a:p>
          <a:endParaRPr lang="en-US"/>
        </a:p>
      </dgm:t>
    </dgm:pt>
    <dgm:pt modelId="{F5B0F0E3-1D67-48BA-A110-3024B7E8C9C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5. Get Seated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i="1" dirty="0" smtClean="0"/>
            <a:t>You Apply.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i="1" dirty="0" smtClean="0"/>
            <a:t>We Support.</a:t>
          </a:r>
          <a:endParaRPr lang="en-US" sz="1300" i="1" dirty="0"/>
        </a:p>
      </dgm:t>
    </dgm:pt>
    <dgm:pt modelId="{4F474F4A-3F9B-47B5-A11E-B3A2F4936179}" type="parTrans" cxnId="{0B0DC6F7-A3A3-49AD-897E-ABEEE73A14A8}">
      <dgm:prSet/>
      <dgm:spPr/>
      <dgm:t>
        <a:bodyPr/>
        <a:lstStyle/>
        <a:p>
          <a:endParaRPr lang="en-US"/>
        </a:p>
      </dgm:t>
    </dgm:pt>
    <dgm:pt modelId="{18B24E5B-1793-43EE-B1FB-EADE23E8B4C6}" type="sibTrans" cxnId="{0B0DC6F7-A3A3-49AD-897E-ABEEE73A14A8}">
      <dgm:prSet/>
      <dgm:spPr/>
      <dgm:t>
        <a:bodyPr/>
        <a:lstStyle/>
        <a:p>
          <a:endParaRPr lang="en-US"/>
        </a:p>
      </dgm:t>
    </dgm:pt>
    <dgm:pt modelId="{7ACF1F96-B92B-44FF-A26F-223C34CE0CF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6. Help through </a:t>
          </a:r>
          <a:r>
            <a:rPr lang="en-US" b="1" dirty="0" smtClean="0"/>
            <a:t>Technical Advisory Network</a:t>
          </a:r>
          <a:endParaRPr lang="en-US" b="1" dirty="0"/>
        </a:p>
      </dgm:t>
    </dgm:pt>
    <dgm:pt modelId="{591CA8B3-146A-478A-B425-1D20BE4D9D59}" type="parTrans" cxnId="{3A7D67BF-4F4C-43CC-BC92-2B08418574CF}">
      <dgm:prSet/>
      <dgm:spPr/>
      <dgm:t>
        <a:bodyPr/>
        <a:lstStyle/>
        <a:p>
          <a:endParaRPr lang="en-US"/>
        </a:p>
      </dgm:t>
    </dgm:pt>
    <dgm:pt modelId="{A7300168-22C5-46BB-9F33-44B8EF91198F}" type="sibTrans" cxnId="{3A7D67BF-4F4C-43CC-BC92-2B08418574CF}">
      <dgm:prSet/>
      <dgm:spPr/>
      <dgm:t>
        <a:bodyPr/>
        <a:lstStyle/>
        <a:p>
          <a:endParaRPr lang="en-US"/>
        </a:p>
      </dgm:t>
    </dgm:pt>
    <dgm:pt modelId="{EAF972EA-B165-4FDA-A61D-81E4A5FE570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7. Give Back, Connect, and Learn as </a:t>
          </a:r>
          <a:r>
            <a:rPr lang="en-US" b="1" dirty="0" smtClean="0"/>
            <a:t>Alumni</a:t>
          </a:r>
          <a:endParaRPr lang="en-US" b="1" dirty="0"/>
        </a:p>
      </dgm:t>
    </dgm:pt>
    <dgm:pt modelId="{DA76D4F8-31F0-40E1-A755-FE75E69AC772}" type="parTrans" cxnId="{A28EC864-4185-42AF-89BC-C696818B3445}">
      <dgm:prSet/>
      <dgm:spPr/>
      <dgm:t>
        <a:bodyPr/>
        <a:lstStyle/>
        <a:p>
          <a:endParaRPr lang="en-US"/>
        </a:p>
      </dgm:t>
    </dgm:pt>
    <dgm:pt modelId="{3892F992-FE1E-4791-8254-E141EE4237F1}" type="sibTrans" cxnId="{A28EC864-4185-42AF-89BC-C696818B3445}">
      <dgm:prSet/>
      <dgm:spPr/>
      <dgm:t>
        <a:bodyPr/>
        <a:lstStyle/>
        <a:p>
          <a:endParaRPr lang="en-US"/>
        </a:p>
      </dgm:t>
    </dgm:pt>
    <dgm:pt modelId="{DBC0E3B6-8E2A-475E-8214-BC2C6E3F0A42}" type="pres">
      <dgm:prSet presAssocID="{7B5EC568-F3C0-4A75-96E2-C630F130C7D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EAE03A8-0C9E-4033-9127-BE35B5298754}" type="pres">
      <dgm:prSet presAssocID="{00248C7A-C848-4E90-B890-7ED67D7C6CB5}" presName="compNode" presStyleCnt="0"/>
      <dgm:spPr/>
    </dgm:pt>
    <dgm:pt modelId="{618AD440-06EE-4DB7-A7D6-998203D33FC6}" type="pres">
      <dgm:prSet presAssocID="{00248C7A-C848-4E90-B890-7ED67D7C6CB5}" presName="dummyConnPt" presStyleCnt="0"/>
      <dgm:spPr/>
    </dgm:pt>
    <dgm:pt modelId="{2A6946A2-567B-4857-8F53-130163E8E0F0}" type="pres">
      <dgm:prSet presAssocID="{00248C7A-C848-4E90-B890-7ED67D7C6CB5}" presName="node" presStyleLbl="node1" presStyleIdx="0" presStyleCnt="7" custScaleX="111146" custScaleY="113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565C6-0331-44F0-A331-F0119A0007F2}" type="pres">
      <dgm:prSet presAssocID="{04BC04C1-1706-467F-8D19-6B679D4024BE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02EF0E23-582E-4BBE-BA22-FB998B644F95}" type="pres">
      <dgm:prSet presAssocID="{871E1EF3-AAE9-4E56-9898-2980A0F783F3}" presName="compNode" presStyleCnt="0"/>
      <dgm:spPr/>
    </dgm:pt>
    <dgm:pt modelId="{840AE1B6-848F-4D57-B72E-7C4ACADEDF2F}" type="pres">
      <dgm:prSet presAssocID="{871E1EF3-AAE9-4E56-9898-2980A0F783F3}" presName="dummyConnPt" presStyleCnt="0"/>
      <dgm:spPr/>
    </dgm:pt>
    <dgm:pt modelId="{145B0183-DADE-416A-91FF-8EE8835FA235}" type="pres">
      <dgm:prSet presAssocID="{871E1EF3-AAE9-4E56-9898-2980A0F783F3}" presName="node" presStyleLbl="node1" presStyleIdx="1" presStyleCnt="7" custScaleX="115164" custScaleY="118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9BCE5-DAAC-4E48-AAD9-4BA993615EC9}" type="pres">
      <dgm:prSet presAssocID="{860F4FE0-E5F4-47F7-9831-6E78183FDF0B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2D91B462-5A28-4528-A253-ECB3597CEDE0}" type="pres">
      <dgm:prSet presAssocID="{DA7994DA-2FCD-4F61-B9BA-02AC3044D0B7}" presName="compNode" presStyleCnt="0"/>
      <dgm:spPr/>
    </dgm:pt>
    <dgm:pt modelId="{71302A80-0FB9-4774-A14F-8B67212064EF}" type="pres">
      <dgm:prSet presAssocID="{DA7994DA-2FCD-4F61-B9BA-02AC3044D0B7}" presName="dummyConnPt" presStyleCnt="0"/>
      <dgm:spPr/>
    </dgm:pt>
    <dgm:pt modelId="{01528706-10C9-4E53-8CD6-6720BEEA66B0}" type="pres">
      <dgm:prSet presAssocID="{DA7994DA-2FCD-4F61-B9BA-02AC3044D0B7}" presName="node" presStyleLbl="node1" presStyleIdx="2" presStyleCnt="7" custScaleX="113544" custScaleY="123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0A7DE-4720-43B9-BE61-A5324692FDE9}" type="pres">
      <dgm:prSet presAssocID="{CB28E711-F2BF-4776-B9FD-FF3F2D6F7394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BD07815E-31D3-44FF-8D4E-3E4F63FF78DE}" type="pres">
      <dgm:prSet presAssocID="{FBE5157E-B6DA-42E9-BFA0-F7F88B9D4B92}" presName="compNode" presStyleCnt="0"/>
      <dgm:spPr/>
    </dgm:pt>
    <dgm:pt modelId="{445BDF8E-C831-48FD-8203-FF974EBAC571}" type="pres">
      <dgm:prSet presAssocID="{FBE5157E-B6DA-42E9-BFA0-F7F88B9D4B92}" presName="dummyConnPt" presStyleCnt="0"/>
      <dgm:spPr/>
    </dgm:pt>
    <dgm:pt modelId="{D498E982-8F1A-4F16-BBD3-34CAC578FBB6}" type="pres">
      <dgm:prSet presAssocID="{FBE5157E-B6DA-42E9-BFA0-F7F88B9D4B92}" presName="node" presStyleLbl="node1" presStyleIdx="3" presStyleCnt="7" custScaleX="114314" custScaleY="13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2F081-309D-4AE3-AC51-D67232A15101}" type="pres">
      <dgm:prSet presAssocID="{34BE05F7-D66D-4618-99EA-D3F69A068005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7285207B-26D8-4B1F-9BF8-3119A089185B}" type="pres">
      <dgm:prSet presAssocID="{F5B0F0E3-1D67-48BA-A110-3024B7E8C9CF}" presName="compNode" presStyleCnt="0"/>
      <dgm:spPr/>
    </dgm:pt>
    <dgm:pt modelId="{D518B5A9-8383-41A1-93A1-7EDF783B2609}" type="pres">
      <dgm:prSet presAssocID="{F5B0F0E3-1D67-48BA-A110-3024B7E8C9CF}" presName="dummyConnPt" presStyleCnt="0"/>
      <dgm:spPr/>
    </dgm:pt>
    <dgm:pt modelId="{E39A161B-0D4C-49B0-AC28-A159C3C8CF2B}" type="pres">
      <dgm:prSet presAssocID="{F5B0F0E3-1D67-48BA-A110-3024B7E8C9CF}" presName="node" presStyleLbl="node1" presStyleIdx="4" presStyleCnt="7" custScaleX="111000" custScaleY="115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1C3E7-62DC-4F5F-B997-20FE918B938B}" type="pres">
      <dgm:prSet presAssocID="{18B24E5B-1793-43EE-B1FB-EADE23E8B4C6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0DE5505E-FF7D-477E-AC0D-8B8D92807E78}" type="pres">
      <dgm:prSet presAssocID="{7ACF1F96-B92B-44FF-A26F-223C34CE0CFE}" presName="compNode" presStyleCnt="0"/>
      <dgm:spPr/>
    </dgm:pt>
    <dgm:pt modelId="{3DDB40A6-6765-49B4-9E91-A610CA492E53}" type="pres">
      <dgm:prSet presAssocID="{7ACF1F96-B92B-44FF-A26F-223C34CE0CFE}" presName="dummyConnPt" presStyleCnt="0"/>
      <dgm:spPr/>
    </dgm:pt>
    <dgm:pt modelId="{ADAF2D59-7292-41F1-BDA9-F02363C3B9C4}" type="pres">
      <dgm:prSet presAssocID="{7ACF1F96-B92B-44FF-A26F-223C34CE0CFE}" presName="node" presStyleLbl="node1" presStyleIdx="5" presStyleCnt="7" custScaleX="111000" custScaleY="110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5DF0B-0FAD-421A-99B0-7FEEEF2C5D5B}" type="pres">
      <dgm:prSet presAssocID="{A7300168-22C5-46BB-9F33-44B8EF91198F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2E9513ED-232C-4F16-83D6-669DDC2081B1}" type="pres">
      <dgm:prSet presAssocID="{EAF972EA-B165-4FDA-A61D-81E4A5FE5704}" presName="compNode" presStyleCnt="0"/>
      <dgm:spPr/>
    </dgm:pt>
    <dgm:pt modelId="{FE7E580B-79E0-447D-A1AC-31335DF078DF}" type="pres">
      <dgm:prSet presAssocID="{EAF972EA-B165-4FDA-A61D-81E4A5FE5704}" presName="dummyConnPt" presStyleCnt="0"/>
      <dgm:spPr/>
    </dgm:pt>
    <dgm:pt modelId="{0D480311-ED1B-44DE-83F1-31B80E79FE7C}" type="pres">
      <dgm:prSet presAssocID="{EAF972EA-B165-4FDA-A61D-81E4A5FE5704}" presName="node" presStyleLbl="node1" presStyleIdx="6" presStyleCnt="7" custScaleX="101760" custScaleY="109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2476B-6329-4F1A-805A-E701CEE9C3A1}" srcId="{7B5EC568-F3C0-4A75-96E2-C630F130C7DA}" destId="{FBE5157E-B6DA-42E9-BFA0-F7F88B9D4B92}" srcOrd="3" destOrd="0" parTransId="{58DDC959-F31E-42C0-81B4-3347DADECAB2}" sibTransId="{34BE05F7-D66D-4618-99EA-D3F69A068005}"/>
    <dgm:cxn modelId="{777655F1-9FB2-4D6F-8D5B-0AEE2F9D611E}" srcId="{7B5EC568-F3C0-4A75-96E2-C630F130C7DA}" destId="{00248C7A-C848-4E90-B890-7ED67D7C6CB5}" srcOrd="0" destOrd="0" parTransId="{2B33FDEE-9CB7-44E6-B2EF-55F81035DD83}" sibTransId="{04BC04C1-1706-467F-8D19-6B679D4024BE}"/>
    <dgm:cxn modelId="{45A6192D-CAB2-414E-808D-84A91BCE45A3}" type="presOf" srcId="{871E1EF3-AAE9-4E56-9898-2980A0F783F3}" destId="{145B0183-DADE-416A-91FF-8EE8835FA235}" srcOrd="0" destOrd="0" presId="urn:microsoft.com/office/officeart/2005/8/layout/bProcess4"/>
    <dgm:cxn modelId="{1418369A-5067-4A1C-850C-40854A1B69FE}" srcId="{7B5EC568-F3C0-4A75-96E2-C630F130C7DA}" destId="{DA7994DA-2FCD-4F61-B9BA-02AC3044D0B7}" srcOrd="2" destOrd="0" parTransId="{BDAB3F87-EA29-4738-A0B2-901C6476B3C0}" sibTransId="{CB28E711-F2BF-4776-B9FD-FF3F2D6F7394}"/>
    <dgm:cxn modelId="{F31E85D0-F5C8-4AB4-8387-5E1D9B04B91B}" type="presOf" srcId="{860F4FE0-E5F4-47F7-9831-6E78183FDF0B}" destId="{1CD9BCE5-DAAC-4E48-AAD9-4BA993615EC9}" srcOrd="0" destOrd="0" presId="urn:microsoft.com/office/officeart/2005/8/layout/bProcess4"/>
    <dgm:cxn modelId="{EC478C7C-2A22-4177-8907-3FE287D5F238}" type="presOf" srcId="{CB28E711-F2BF-4776-B9FD-FF3F2D6F7394}" destId="{2730A7DE-4720-43B9-BE61-A5324692FDE9}" srcOrd="0" destOrd="0" presId="urn:microsoft.com/office/officeart/2005/8/layout/bProcess4"/>
    <dgm:cxn modelId="{28E33F04-13B4-4BB8-B27A-502B09B5E52F}" srcId="{7B5EC568-F3C0-4A75-96E2-C630F130C7DA}" destId="{871E1EF3-AAE9-4E56-9898-2980A0F783F3}" srcOrd="1" destOrd="0" parTransId="{3C7C240B-CE73-473C-9557-CE598BA1BD54}" sibTransId="{860F4FE0-E5F4-47F7-9831-6E78183FDF0B}"/>
    <dgm:cxn modelId="{76643156-F9D8-4E2C-8BCC-C7A06106136E}" type="presOf" srcId="{34BE05F7-D66D-4618-99EA-D3F69A068005}" destId="{BF82F081-309D-4AE3-AC51-D67232A15101}" srcOrd="0" destOrd="0" presId="urn:microsoft.com/office/officeart/2005/8/layout/bProcess4"/>
    <dgm:cxn modelId="{E811215C-33EE-409E-8532-2FF4CFF033B8}" type="presOf" srcId="{F5B0F0E3-1D67-48BA-A110-3024B7E8C9CF}" destId="{E39A161B-0D4C-49B0-AC28-A159C3C8CF2B}" srcOrd="0" destOrd="0" presId="urn:microsoft.com/office/officeart/2005/8/layout/bProcess4"/>
    <dgm:cxn modelId="{10401811-3CE0-4E5C-ACB1-15A2E97913E2}" type="presOf" srcId="{00248C7A-C848-4E90-B890-7ED67D7C6CB5}" destId="{2A6946A2-567B-4857-8F53-130163E8E0F0}" srcOrd="0" destOrd="0" presId="urn:microsoft.com/office/officeart/2005/8/layout/bProcess4"/>
    <dgm:cxn modelId="{33042F59-CBCB-441F-9429-1D47C8D38663}" type="presOf" srcId="{DA7994DA-2FCD-4F61-B9BA-02AC3044D0B7}" destId="{01528706-10C9-4E53-8CD6-6720BEEA66B0}" srcOrd="0" destOrd="0" presId="urn:microsoft.com/office/officeart/2005/8/layout/bProcess4"/>
    <dgm:cxn modelId="{6AB36F9B-DB37-4C67-AC6C-786582CCF639}" type="presOf" srcId="{FBE5157E-B6DA-42E9-BFA0-F7F88B9D4B92}" destId="{D498E982-8F1A-4F16-BBD3-34CAC578FBB6}" srcOrd="0" destOrd="0" presId="urn:microsoft.com/office/officeart/2005/8/layout/bProcess4"/>
    <dgm:cxn modelId="{6086013F-F03E-4386-B666-8EF527E670C8}" type="presOf" srcId="{04BC04C1-1706-467F-8D19-6B679D4024BE}" destId="{D30565C6-0331-44F0-A331-F0119A0007F2}" srcOrd="0" destOrd="0" presId="urn:microsoft.com/office/officeart/2005/8/layout/bProcess4"/>
    <dgm:cxn modelId="{4A366415-F897-4655-8E8D-ADC5C1F78CFC}" type="presOf" srcId="{A7300168-22C5-46BB-9F33-44B8EF91198F}" destId="{9B55DF0B-0FAD-421A-99B0-7FEEEF2C5D5B}" srcOrd="0" destOrd="0" presId="urn:microsoft.com/office/officeart/2005/8/layout/bProcess4"/>
    <dgm:cxn modelId="{330A10CB-7E3A-4AA9-AEE7-199F7C3B5AF9}" type="presOf" srcId="{7ACF1F96-B92B-44FF-A26F-223C34CE0CFE}" destId="{ADAF2D59-7292-41F1-BDA9-F02363C3B9C4}" srcOrd="0" destOrd="0" presId="urn:microsoft.com/office/officeart/2005/8/layout/bProcess4"/>
    <dgm:cxn modelId="{2F18C2C5-AE44-4172-8E15-CC67B6AA3BEF}" type="presOf" srcId="{EAF972EA-B165-4FDA-A61D-81E4A5FE5704}" destId="{0D480311-ED1B-44DE-83F1-31B80E79FE7C}" srcOrd="0" destOrd="0" presId="urn:microsoft.com/office/officeart/2005/8/layout/bProcess4"/>
    <dgm:cxn modelId="{3A7D67BF-4F4C-43CC-BC92-2B08418574CF}" srcId="{7B5EC568-F3C0-4A75-96E2-C630F130C7DA}" destId="{7ACF1F96-B92B-44FF-A26F-223C34CE0CFE}" srcOrd="5" destOrd="0" parTransId="{591CA8B3-146A-478A-B425-1D20BE4D9D59}" sibTransId="{A7300168-22C5-46BB-9F33-44B8EF91198F}"/>
    <dgm:cxn modelId="{6BB29DC7-B7B4-4465-B7AC-645893729A71}" type="presOf" srcId="{7B5EC568-F3C0-4A75-96E2-C630F130C7DA}" destId="{DBC0E3B6-8E2A-475E-8214-BC2C6E3F0A42}" srcOrd="0" destOrd="0" presId="urn:microsoft.com/office/officeart/2005/8/layout/bProcess4"/>
    <dgm:cxn modelId="{E25EFBA0-7480-455D-B50A-23EBB693EF95}" type="presOf" srcId="{18B24E5B-1793-43EE-B1FB-EADE23E8B4C6}" destId="{41F1C3E7-62DC-4F5F-B997-20FE918B938B}" srcOrd="0" destOrd="0" presId="urn:microsoft.com/office/officeart/2005/8/layout/bProcess4"/>
    <dgm:cxn modelId="{A28EC864-4185-42AF-89BC-C696818B3445}" srcId="{7B5EC568-F3C0-4A75-96E2-C630F130C7DA}" destId="{EAF972EA-B165-4FDA-A61D-81E4A5FE5704}" srcOrd="6" destOrd="0" parTransId="{DA76D4F8-31F0-40E1-A755-FE75E69AC772}" sibTransId="{3892F992-FE1E-4791-8254-E141EE4237F1}"/>
    <dgm:cxn modelId="{0B0DC6F7-A3A3-49AD-897E-ABEEE73A14A8}" srcId="{7B5EC568-F3C0-4A75-96E2-C630F130C7DA}" destId="{F5B0F0E3-1D67-48BA-A110-3024B7E8C9CF}" srcOrd="4" destOrd="0" parTransId="{4F474F4A-3F9B-47B5-A11E-B3A2F4936179}" sibTransId="{18B24E5B-1793-43EE-B1FB-EADE23E8B4C6}"/>
    <dgm:cxn modelId="{877C88A9-6B3E-48AA-B80A-E474F41D6613}" type="presParOf" srcId="{DBC0E3B6-8E2A-475E-8214-BC2C6E3F0A42}" destId="{6EAE03A8-0C9E-4033-9127-BE35B5298754}" srcOrd="0" destOrd="0" presId="urn:microsoft.com/office/officeart/2005/8/layout/bProcess4"/>
    <dgm:cxn modelId="{8033AC30-E241-4EA2-93C7-38591DA1C7B6}" type="presParOf" srcId="{6EAE03A8-0C9E-4033-9127-BE35B5298754}" destId="{618AD440-06EE-4DB7-A7D6-998203D33FC6}" srcOrd="0" destOrd="0" presId="urn:microsoft.com/office/officeart/2005/8/layout/bProcess4"/>
    <dgm:cxn modelId="{9E4468D1-4817-48D7-B7F6-0A3D9DFC4CD4}" type="presParOf" srcId="{6EAE03A8-0C9E-4033-9127-BE35B5298754}" destId="{2A6946A2-567B-4857-8F53-130163E8E0F0}" srcOrd="1" destOrd="0" presId="urn:microsoft.com/office/officeart/2005/8/layout/bProcess4"/>
    <dgm:cxn modelId="{24AA20BC-15D3-4625-AE5E-2FA5321CC40B}" type="presParOf" srcId="{DBC0E3B6-8E2A-475E-8214-BC2C6E3F0A42}" destId="{D30565C6-0331-44F0-A331-F0119A0007F2}" srcOrd="1" destOrd="0" presId="urn:microsoft.com/office/officeart/2005/8/layout/bProcess4"/>
    <dgm:cxn modelId="{2D9C98FB-9485-49C8-B4CE-CF5FC24FB6FC}" type="presParOf" srcId="{DBC0E3B6-8E2A-475E-8214-BC2C6E3F0A42}" destId="{02EF0E23-582E-4BBE-BA22-FB998B644F95}" srcOrd="2" destOrd="0" presId="urn:microsoft.com/office/officeart/2005/8/layout/bProcess4"/>
    <dgm:cxn modelId="{16AB7AFB-BA78-40FC-AE47-43849610B362}" type="presParOf" srcId="{02EF0E23-582E-4BBE-BA22-FB998B644F95}" destId="{840AE1B6-848F-4D57-B72E-7C4ACADEDF2F}" srcOrd="0" destOrd="0" presId="urn:microsoft.com/office/officeart/2005/8/layout/bProcess4"/>
    <dgm:cxn modelId="{C995A44A-EC43-408D-A6C0-02C972B52C60}" type="presParOf" srcId="{02EF0E23-582E-4BBE-BA22-FB998B644F95}" destId="{145B0183-DADE-416A-91FF-8EE8835FA235}" srcOrd="1" destOrd="0" presId="urn:microsoft.com/office/officeart/2005/8/layout/bProcess4"/>
    <dgm:cxn modelId="{DAA1E09E-00F4-402F-AC40-B3D3CCA574F6}" type="presParOf" srcId="{DBC0E3B6-8E2A-475E-8214-BC2C6E3F0A42}" destId="{1CD9BCE5-DAAC-4E48-AAD9-4BA993615EC9}" srcOrd="3" destOrd="0" presId="urn:microsoft.com/office/officeart/2005/8/layout/bProcess4"/>
    <dgm:cxn modelId="{90F2F810-6C4E-4769-BA76-0B38F62220D7}" type="presParOf" srcId="{DBC0E3B6-8E2A-475E-8214-BC2C6E3F0A42}" destId="{2D91B462-5A28-4528-A253-ECB3597CEDE0}" srcOrd="4" destOrd="0" presId="urn:microsoft.com/office/officeart/2005/8/layout/bProcess4"/>
    <dgm:cxn modelId="{BF415054-1934-45DB-9E56-08B4ED9F39E2}" type="presParOf" srcId="{2D91B462-5A28-4528-A253-ECB3597CEDE0}" destId="{71302A80-0FB9-4774-A14F-8B67212064EF}" srcOrd="0" destOrd="0" presId="urn:microsoft.com/office/officeart/2005/8/layout/bProcess4"/>
    <dgm:cxn modelId="{AAF1BC21-A24A-4507-9F91-A111ECDDA450}" type="presParOf" srcId="{2D91B462-5A28-4528-A253-ECB3597CEDE0}" destId="{01528706-10C9-4E53-8CD6-6720BEEA66B0}" srcOrd="1" destOrd="0" presId="urn:microsoft.com/office/officeart/2005/8/layout/bProcess4"/>
    <dgm:cxn modelId="{FF4F95A4-CE7A-48C5-98AE-F6FC0732E96A}" type="presParOf" srcId="{DBC0E3B6-8E2A-475E-8214-BC2C6E3F0A42}" destId="{2730A7DE-4720-43B9-BE61-A5324692FDE9}" srcOrd="5" destOrd="0" presId="urn:microsoft.com/office/officeart/2005/8/layout/bProcess4"/>
    <dgm:cxn modelId="{5B31EA56-02EF-44B7-98A5-751D0A361A12}" type="presParOf" srcId="{DBC0E3B6-8E2A-475E-8214-BC2C6E3F0A42}" destId="{BD07815E-31D3-44FF-8D4E-3E4F63FF78DE}" srcOrd="6" destOrd="0" presId="urn:microsoft.com/office/officeart/2005/8/layout/bProcess4"/>
    <dgm:cxn modelId="{62334030-8555-4E39-9992-20C5DFF88469}" type="presParOf" srcId="{BD07815E-31D3-44FF-8D4E-3E4F63FF78DE}" destId="{445BDF8E-C831-48FD-8203-FF974EBAC571}" srcOrd="0" destOrd="0" presId="urn:microsoft.com/office/officeart/2005/8/layout/bProcess4"/>
    <dgm:cxn modelId="{3B4C61C4-F711-477F-A2B6-D11E56FF9B40}" type="presParOf" srcId="{BD07815E-31D3-44FF-8D4E-3E4F63FF78DE}" destId="{D498E982-8F1A-4F16-BBD3-34CAC578FBB6}" srcOrd="1" destOrd="0" presId="urn:microsoft.com/office/officeart/2005/8/layout/bProcess4"/>
    <dgm:cxn modelId="{F30897A9-7A05-40B7-A9D6-374CB53768BC}" type="presParOf" srcId="{DBC0E3B6-8E2A-475E-8214-BC2C6E3F0A42}" destId="{BF82F081-309D-4AE3-AC51-D67232A15101}" srcOrd="7" destOrd="0" presId="urn:microsoft.com/office/officeart/2005/8/layout/bProcess4"/>
    <dgm:cxn modelId="{42970D4B-01DB-429E-91CF-34F970A190EE}" type="presParOf" srcId="{DBC0E3B6-8E2A-475E-8214-BC2C6E3F0A42}" destId="{7285207B-26D8-4B1F-9BF8-3119A089185B}" srcOrd="8" destOrd="0" presId="urn:microsoft.com/office/officeart/2005/8/layout/bProcess4"/>
    <dgm:cxn modelId="{C76606C9-62CC-4F00-9D40-80216A4FE233}" type="presParOf" srcId="{7285207B-26D8-4B1F-9BF8-3119A089185B}" destId="{D518B5A9-8383-41A1-93A1-7EDF783B2609}" srcOrd="0" destOrd="0" presId="urn:microsoft.com/office/officeart/2005/8/layout/bProcess4"/>
    <dgm:cxn modelId="{0D53EEF2-0191-4469-A566-489B3F6603C1}" type="presParOf" srcId="{7285207B-26D8-4B1F-9BF8-3119A089185B}" destId="{E39A161B-0D4C-49B0-AC28-A159C3C8CF2B}" srcOrd="1" destOrd="0" presId="urn:microsoft.com/office/officeart/2005/8/layout/bProcess4"/>
    <dgm:cxn modelId="{0C616004-621C-4308-9FBB-B08709DF46A0}" type="presParOf" srcId="{DBC0E3B6-8E2A-475E-8214-BC2C6E3F0A42}" destId="{41F1C3E7-62DC-4F5F-B997-20FE918B938B}" srcOrd="9" destOrd="0" presId="urn:microsoft.com/office/officeart/2005/8/layout/bProcess4"/>
    <dgm:cxn modelId="{BE3E09E2-CBC1-4E05-9A1C-2C2CCD0691EA}" type="presParOf" srcId="{DBC0E3B6-8E2A-475E-8214-BC2C6E3F0A42}" destId="{0DE5505E-FF7D-477E-AC0D-8B8D92807E78}" srcOrd="10" destOrd="0" presId="urn:microsoft.com/office/officeart/2005/8/layout/bProcess4"/>
    <dgm:cxn modelId="{522E2E6B-3013-4A6F-8B5E-0DBCAF9C176F}" type="presParOf" srcId="{0DE5505E-FF7D-477E-AC0D-8B8D92807E78}" destId="{3DDB40A6-6765-49B4-9E91-A610CA492E53}" srcOrd="0" destOrd="0" presId="urn:microsoft.com/office/officeart/2005/8/layout/bProcess4"/>
    <dgm:cxn modelId="{D1870D35-086B-4D22-9231-EED8C41800ED}" type="presParOf" srcId="{0DE5505E-FF7D-477E-AC0D-8B8D92807E78}" destId="{ADAF2D59-7292-41F1-BDA9-F02363C3B9C4}" srcOrd="1" destOrd="0" presId="urn:microsoft.com/office/officeart/2005/8/layout/bProcess4"/>
    <dgm:cxn modelId="{FB13A8B5-90BA-42C6-84F7-398245F5CD62}" type="presParOf" srcId="{DBC0E3B6-8E2A-475E-8214-BC2C6E3F0A42}" destId="{9B55DF0B-0FAD-421A-99B0-7FEEEF2C5D5B}" srcOrd="11" destOrd="0" presId="urn:microsoft.com/office/officeart/2005/8/layout/bProcess4"/>
    <dgm:cxn modelId="{DAD8E2D7-FA51-4478-8249-31A47B0B1431}" type="presParOf" srcId="{DBC0E3B6-8E2A-475E-8214-BC2C6E3F0A42}" destId="{2E9513ED-232C-4F16-83D6-669DDC2081B1}" srcOrd="12" destOrd="0" presId="urn:microsoft.com/office/officeart/2005/8/layout/bProcess4"/>
    <dgm:cxn modelId="{C7FC6376-E952-4AF7-A6EF-6B441A42E543}" type="presParOf" srcId="{2E9513ED-232C-4F16-83D6-669DDC2081B1}" destId="{FE7E580B-79E0-447D-A1AC-31335DF078DF}" srcOrd="0" destOrd="0" presId="urn:microsoft.com/office/officeart/2005/8/layout/bProcess4"/>
    <dgm:cxn modelId="{99D410F7-2ACB-4F14-BCF6-EAA36FE30F00}" type="presParOf" srcId="{2E9513ED-232C-4F16-83D6-669DDC2081B1}" destId="{0D480311-ED1B-44DE-83F1-31B80E79FE7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C03E8-1B88-3A46-90BF-7380401FBBCF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730C1D95-5345-0A4E-A359-126629284F4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>
              <a:solidFill>
                <a:srgbClr val="FFFFFF"/>
              </a:solidFill>
              <a:latin typeface="Cambria"/>
              <a:cs typeface="Cambria"/>
            </a:rPr>
            <a:t>Advice &amp; Action Plan</a:t>
          </a:r>
          <a:endParaRPr lang="en-US" sz="2800" b="1" dirty="0">
            <a:solidFill>
              <a:srgbClr val="FFFFFF"/>
            </a:solidFill>
            <a:latin typeface="Cambria"/>
            <a:cs typeface="Cambria"/>
          </a:endParaRPr>
        </a:p>
      </dgm:t>
    </dgm:pt>
    <dgm:pt modelId="{CB6A637A-D300-0B49-A3DA-87E04C850B31}" type="parTrans" cxnId="{2E2AAD5D-7262-8F47-A3B6-ADCC03B3390C}">
      <dgm:prSet/>
      <dgm:spPr/>
      <dgm:t>
        <a:bodyPr/>
        <a:lstStyle/>
        <a:p>
          <a:endParaRPr lang="en-US"/>
        </a:p>
      </dgm:t>
    </dgm:pt>
    <dgm:pt modelId="{1C679E50-1F0E-7E45-8E4B-FAB167E28CAD}" type="sibTrans" cxnId="{2E2AAD5D-7262-8F47-A3B6-ADCC03B3390C}">
      <dgm:prSet/>
      <dgm:spPr/>
      <dgm:t>
        <a:bodyPr/>
        <a:lstStyle/>
        <a:p>
          <a:endParaRPr lang="en-US"/>
        </a:p>
      </dgm:t>
    </dgm:pt>
    <dgm:pt modelId="{4312AA12-AC4A-D04E-B483-0808C822E16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600" b="1" dirty="0" smtClean="0">
              <a:solidFill>
                <a:srgbClr val="FFFFFF"/>
              </a:solidFill>
              <a:latin typeface="Cambria"/>
              <a:cs typeface="Cambria"/>
            </a:rPr>
            <a:t>Application Review and Interview Prep</a:t>
          </a:r>
          <a:endParaRPr lang="en-US" sz="2600" b="1" dirty="0">
            <a:solidFill>
              <a:srgbClr val="FFFFFF"/>
            </a:solidFill>
            <a:latin typeface="Cambria"/>
            <a:cs typeface="Cambria"/>
          </a:endParaRPr>
        </a:p>
      </dgm:t>
    </dgm:pt>
    <dgm:pt modelId="{E65754DF-7CBB-4243-9FB4-578B7471DC7F}" type="parTrans" cxnId="{8E235763-C5D5-DF46-8D5F-A5B36356A98E}">
      <dgm:prSet/>
      <dgm:spPr/>
      <dgm:t>
        <a:bodyPr/>
        <a:lstStyle/>
        <a:p>
          <a:endParaRPr lang="en-US"/>
        </a:p>
      </dgm:t>
    </dgm:pt>
    <dgm:pt modelId="{5D042202-7DD0-A141-BCB0-05BB6F5431D9}" type="sibTrans" cxnId="{8E235763-C5D5-DF46-8D5F-A5B36356A98E}">
      <dgm:prSet/>
      <dgm:spPr/>
      <dgm:t>
        <a:bodyPr/>
        <a:lstStyle/>
        <a:p>
          <a:endParaRPr lang="en-US"/>
        </a:p>
      </dgm:t>
    </dgm:pt>
    <dgm:pt modelId="{F01A6D72-30B7-B14E-8475-46396064639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>
              <a:solidFill>
                <a:srgbClr val="FFFFFF"/>
              </a:solidFill>
              <a:latin typeface="Cambria"/>
              <a:cs typeface="Cambria"/>
            </a:rPr>
            <a:t>Leverage Relationships &amp; Rally Support</a:t>
          </a:r>
          <a:br>
            <a:rPr lang="en-US" sz="2800" b="1" dirty="0" smtClean="0">
              <a:solidFill>
                <a:srgbClr val="FFFFFF"/>
              </a:solidFill>
              <a:latin typeface="Cambria"/>
              <a:cs typeface="Cambria"/>
            </a:rPr>
          </a:br>
          <a:endParaRPr lang="en-US" sz="2800" b="1" dirty="0">
            <a:solidFill>
              <a:srgbClr val="FFFFFF"/>
            </a:solidFill>
            <a:latin typeface="Cambria"/>
            <a:cs typeface="Cambria"/>
          </a:endParaRPr>
        </a:p>
      </dgm:t>
    </dgm:pt>
    <dgm:pt modelId="{E2C56ACE-DDBE-1F48-AF32-D3F552516386}" type="parTrans" cxnId="{9A528082-B0E0-0444-8E13-8B674EED9A4C}">
      <dgm:prSet/>
      <dgm:spPr/>
      <dgm:t>
        <a:bodyPr/>
        <a:lstStyle/>
        <a:p>
          <a:endParaRPr lang="en-US"/>
        </a:p>
      </dgm:t>
    </dgm:pt>
    <dgm:pt modelId="{774F3790-FC93-BA49-A831-165306482EDD}" type="sibTrans" cxnId="{9A528082-B0E0-0444-8E13-8B674EED9A4C}">
      <dgm:prSet/>
      <dgm:spPr/>
      <dgm:t>
        <a:bodyPr/>
        <a:lstStyle/>
        <a:p>
          <a:endParaRPr lang="en-US"/>
        </a:p>
      </dgm:t>
    </dgm:pt>
    <dgm:pt modelId="{950E7BC4-B173-AB47-A665-3E32662586E8}" type="pres">
      <dgm:prSet presAssocID="{A81C03E8-1B88-3A46-90BF-7380401FBBCF}" presName="Name0" presStyleCnt="0">
        <dgm:presLayoutVars>
          <dgm:dir/>
          <dgm:resizeHandles val="exact"/>
        </dgm:presLayoutVars>
      </dgm:prSet>
      <dgm:spPr/>
    </dgm:pt>
    <dgm:pt modelId="{8304EC35-BE31-4745-8B0F-932AC24E5602}" type="pres">
      <dgm:prSet presAssocID="{A81C03E8-1B88-3A46-90BF-7380401FBBCF}" presName="bkgdShp" presStyleLbl="alignAccFollowNode1" presStyleIdx="0" presStyleCnt="1"/>
      <dgm:spPr/>
    </dgm:pt>
    <dgm:pt modelId="{026362C2-A705-1143-B124-BBACCEA02ECA}" type="pres">
      <dgm:prSet presAssocID="{A81C03E8-1B88-3A46-90BF-7380401FBBCF}" presName="linComp" presStyleCnt="0"/>
      <dgm:spPr/>
    </dgm:pt>
    <dgm:pt modelId="{A1679077-7AF2-9949-947D-5B6583148E87}" type="pres">
      <dgm:prSet presAssocID="{730C1D95-5345-0A4E-A359-126629284F47}" presName="compNode" presStyleCnt="0"/>
      <dgm:spPr/>
    </dgm:pt>
    <dgm:pt modelId="{BD8F769A-29C0-C64E-A79A-89223FDBA477}" type="pres">
      <dgm:prSet presAssocID="{730C1D95-5345-0A4E-A359-126629284F47}" presName="node" presStyleLbl="node1" presStyleIdx="0" presStyleCnt="3" custScaleY="73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029E8-477C-2149-A965-4B2FE418525D}" type="pres">
      <dgm:prSet presAssocID="{730C1D95-5345-0A4E-A359-126629284F47}" presName="invisiNode" presStyleLbl="node1" presStyleIdx="0" presStyleCnt="3"/>
      <dgm:spPr/>
    </dgm:pt>
    <dgm:pt modelId="{FE4D6EE9-50BA-724F-ADB4-DD20844BD8F0}" type="pres">
      <dgm:prSet presAssocID="{730C1D95-5345-0A4E-A359-126629284F47}" presName="imagNode" presStyleLbl="fgImgPlace1" presStyleIdx="0" presStyleCnt="3" custScaleY="156377" custLinFactNeighborY="-4424"/>
      <dgm:spPr/>
    </dgm:pt>
    <dgm:pt modelId="{564D6167-F3EB-264F-8187-57AD42F9C5D4}" type="pres">
      <dgm:prSet presAssocID="{1C679E50-1F0E-7E45-8E4B-FAB167E28C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4F8704D-17FD-6744-853E-E5DAD6A427AA}" type="pres">
      <dgm:prSet presAssocID="{4312AA12-AC4A-D04E-B483-0808C822E164}" presName="compNode" presStyleCnt="0"/>
      <dgm:spPr/>
    </dgm:pt>
    <dgm:pt modelId="{2A906CCE-DC88-A746-92B6-0F1FC5E0FA91}" type="pres">
      <dgm:prSet presAssocID="{4312AA12-AC4A-D04E-B483-0808C822E164}" presName="node" presStyleLbl="node1" presStyleIdx="1" presStyleCnt="3" custScaleX="113923" custScaleY="73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AAFFA-CE2C-124F-AFE5-99895C7BDD3F}" type="pres">
      <dgm:prSet presAssocID="{4312AA12-AC4A-D04E-B483-0808C822E164}" presName="invisiNode" presStyleLbl="node1" presStyleIdx="1" presStyleCnt="3"/>
      <dgm:spPr/>
    </dgm:pt>
    <dgm:pt modelId="{FF5FA1D8-7EAB-FE43-AC68-AE0A15646E5F}" type="pres">
      <dgm:prSet presAssocID="{4312AA12-AC4A-D04E-B483-0808C822E164}" presName="imagNode" presStyleLbl="fgImgPlace1" presStyleIdx="1" presStyleCnt="3" custScaleY="156377" custLinFactNeighborX="1518"/>
      <dgm:spPr/>
    </dgm:pt>
    <dgm:pt modelId="{94BC7525-407B-1C4E-A0AB-8211519C3A19}" type="pres">
      <dgm:prSet presAssocID="{5D042202-7DD0-A141-BCB0-05BB6F5431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E1BFF7-7EC1-8642-A695-29317ED2543D}" type="pres">
      <dgm:prSet presAssocID="{F01A6D72-30B7-B14E-8475-463960646398}" presName="compNode" presStyleCnt="0"/>
      <dgm:spPr/>
    </dgm:pt>
    <dgm:pt modelId="{2AE68DA2-F720-4246-80A4-27E7C7C8483B}" type="pres">
      <dgm:prSet presAssocID="{F01A6D72-30B7-B14E-8475-463960646398}" presName="node" presStyleLbl="node1" presStyleIdx="2" presStyleCnt="3" custScaleX="136160" custScaleY="73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67197-42AB-9C49-A9D5-E152F502F3E0}" type="pres">
      <dgm:prSet presAssocID="{F01A6D72-30B7-B14E-8475-463960646398}" presName="invisiNode" presStyleLbl="node1" presStyleIdx="2" presStyleCnt="3"/>
      <dgm:spPr/>
    </dgm:pt>
    <dgm:pt modelId="{EF2113C2-217D-A349-BCFE-5A412CDCE5BB}" type="pres">
      <dgm:prSet presAssocID="{F01A6D72-30B7-B14E-8475-463960646398}" presName="imagNode" presStyleLbl="fgImgPlace1" presStyleIdx="2" presStyleCnt="3" custAng="5400000" custScaleX="114492" custScaleY="151224"/>
      <dgm:spPr/>
    </dgm:pt>
  </dgm:ptLst>
  <dgm:cxnLst>
    <dgm:cxn modelId="{9A528082-B0E0-0444-8E13-8B674EED9A4C}" srcId="{A81C03E8-1B88-3A46-90BF-7380401FBBCF}" destId="{F01A6D72-30B7-B14E-8475-463960646398}" srcOrd="2" destOrd="0" parTransId="{E2C56ACE-DDBE-1F48-AF32-D3F552516386}" sibTransId="{774F3790-FC93-BA49-A831-165306482EDD}"/>
    <dgm:cxn modelId="{D4CEC266-4C7C-452C-9FFD-44178FEC4F88}" type="presOf" srcId="{1C679E50-1F0E-7E45-8E4B-FAB167E28CAD}" destId="{564D6167-F3EB-264F-8187-57AD42F9C5D4}" srcOrd="0" destOrd="0" presId="urn:microsoft.com/office/officeart/2005/8/layout/pList2"/>
    <dgm:cxn modelId="{8E235763-C5D5-DF46-8D5F-A5B36356A98E}" srcId="{A81C03E8-1B88-3A46-90BF-7380401FBBCF}" destId="{4312AA12-AC4A-D04E-B483-0808C822E164}" srcOrd="1" destOrd="0" parTransId="{E65754DF-7CBB-4243-9FB4-578B7471DC7F}" sibTransId="{5D042202-7DD0-A141-BCB0-05BB6F5431D9}"/>
    <dgm:cxn modelId="{E11135AD-F5C7-4527-A06C-673CE9916C37}" type="presOf" srcId="{F01A6D72-30B7-B14E-8475-463960646398}" destId="{2AE68DA2-F720-4246-80A4-27E7C7C8483B}" srcOrd="0" destOrd="0" presId="urn:microsoft.com/office/officeart/2005/8/layout/pList2"/>
    <dgm:cxn modelId="{6A822246-DBCF-4616-BE3D-EEE24B2F6141}" type="presOf" srcId="{5D042202-7DD0-A141-BCB0-05BB6F5431D9}" destId="{94BC7525-407B-1C4E-A0AB-8211519C3A19}" srcOrd="0" destOrd="0" presId="urn:microsoft.com/office/officeart/2005/8/layout/pList2"/>
    <dgm:cxn modelId="{054B59ED-243F-4325-9811-0CFF82724644}" type="presOf" srcId="{A81C03E8-1B88-3A46-90BF-7380401FBBCF}" destId="{950E7BC4-B173-AB47-A665-3E32662586E8}" srcOrd="0" destOrd="0" presId="urn:microsoft.com/office/officeart/2005/8/layout/pList2"/>
    <dgm:cxn modelId="{D632B2D3-58CD-4412-8FE7-6D44C5A5DBAF}" type="presOf" srcId="{730C1D95-5345-0A4E-A359-126629284F47}" destId="{BD8F769A-29C0-C64E-A79A-89223FDBA477}" srcOrd="0" destOrd="0" presId="urn:microsoft.com/office/officeart/2005/8/layout/pList2"/>
    <dgm:cxn modelId="{2E2AAD5D-7262-8F47-A3B6-ADCC03B3390C}" srcId="{A81C03E8-1B88-3A46-90BF-7380401FBBCF}" destId="{730C1D95-5345-0A4E-A359-126629284F47}" srcOrd="0" destOrd="0" parTransId="{CB6A637A-D300-0B49-A3DA-87E04C850B31}" sibTransId="{1C679E50-1F0E-7E45-8E4B-FAB167E28CAD}"/>
    <dgm:cxn modelId="{11FCD38B-BE59-4BFC-A800-CEA0990A94B0}" type="presOf" srcId="{4312AA12-AC4A-D04E-B483-0808C822E164}" destId="{2A906CCE-DC88-A746-92B6-0F1FC5E0FA91}" srcOrd="0" destOrd="0" presId="urn:microsoft.com/office/officeart/2005/8/layout/pList2"/>
    <dgm:cxn modelId="{B61B0E03-EBC9-4C5E-8C46-637144D746E0}" type="presParOf" srcId="{950E7BC4-B173-AB47-A665-3E32662586E8}" destId="{8304EC35-BE31-4745-8B0F-932AC24E5602}" srcOrd="0" destOrd="0" presId="urn:microsoft.com/office/officeart/2005/8/layout/pList2"/>
    <dgm:cxn modelId="{7AFC3A11-22F8-459D-AC64-244B12B5B706}" type="presParOf" srcId="{950E7BC4-B173-AB47-A665-3E32662586E8}" destId="{026362C2-A705-1143-B124-BBACCEA02ECA}" srcOrd="1" destOrd="0" presId="urn:microsoft.com/office/officeart/2005/8/layout/pList2"/>
    <dgm:cxn modelId="{AE4AFD12-13DB-4CC6-BF51-2E765D5DAD02}" type="presParOf" srcId="{026362C2-A705-1143-B124-BBACCEA02ECA}" destId="{A1679077-7AF2-9949-947D-5B6583148E87}" srcOrd="0" destOrd="0" presId="urn:microsoft.com/office/officeart/2005/8/layout/pList2"/>
    <dgm:cxn modelId="{D547F0EA-4631-45AB-A18D-20AA312A1E3F}" type="presParOf" srcId="{A1679077-7AF2-9949-947D-5B6583148E87}" destId="{BD8F769A-29C0-C64E-A79A-89223FDBA477}" srcOrd="0" destOrd="0" presId="urn:microsoft.com/office/officeart/2005/8/layout/pList2"/>
    <dgm:cxn modelId="{F530D2DB-B7A1-4111-9FC7-733F37A8089A}" type="presParOf" srcId="{A1679077-7AF2-9949-947D-5B6583148E87}" destId="{B33029E8-477C-2149-A965-4B2FE418525D}" srcOrd="1" destOrd="0" presId="urn:microsoft.com/office/officeart/2005/8/layout/pList2"/>
    <dgm:cxn modelId="{945102C0-D38F-4831-AC5C-3BCC3E047FD9}" type="presParOf" srcId="{A1679077-7AF2-9949-947D-5B6583148E87}" destId="{FE4D6EE9-50BA-724F-ADB4-DD20844BD8F0}" srcOrd="2" destOrd="0" presId="urn:microsoft.com/office/officeart/2005/8/layout/pList2"/>
    <dgm:cxn modelId="{ADCAC436-8C26-4C68-9D85-6F425A814366}" type="presParOf" srcId="{026362C2-A705-1143-B124-BBACCEA02ECA}" destId="{564D6167-F3EB-264F-8187-57AD42F9C5D4}" srcOrd="1" destOrd="0" presId="urn:microsoft.com/office/officeart/2005/8/layout/pList2"/>
    <dgm:cxn modelId="{88F8E5D6-D065-4A57-B2A8-3EAE7453EDE1}" type="presParOf" srcId="{026362C2-A705-1143-B124-BBACCEA02ECA}" destId="{04F8704D-17FD-6744-853E-E5DAD6A427AA}" srcOrd="2" destOrd="0" presId="urn:microsoft.com/office/officeart/2005/8/layout/pList2"/>
    <dgm:cxn modelId="{98D0A5AD-A9B7-4923-888C-C67DE3365CB9}" type="presParOf" srcId="{04F8704D-17FD-6744-853E-E5DAD6A427AA}" destId="{2A906CCE-DC88-A746-92B6-0F1FC5E0FA91}" srcOrd="0" destOrd="0" presId="urn:microsoft.com/office/officeart/2005/8/layout/pList2"/>
    <dgm:cxn modelId="{0990BF6B-AFBD-4EFA-8EE7-A14A9434380B}" type="presParOf" srcId="{04F8704D-17FD-6744-853E-E5DAD6A427AA}" destId="{4D7AAFFA-CE2C-124F-AFE5-99895C7BDD3F}" srcOrd="1" destOrd="0" presId="urn:microsoft.com/office/officeart/2005/8/layout/pList2"/>
    <dgm:cxn modelId="{738B6C1A-BA13-4586-AFBA-E58BEC670309}" type="presParOf" srcId="{04F8704D-17FD-6744-853E-E5DAD6A427AA}" destId="{FF5FA1D8-7EAB-FE43-AC68-AE0A15646E5F}" srcOrd="2" destOrd="0" presId="urn:microsoft.com/office/officeart/2005/8/layout/pList2"/>
    <dgm:cxn modelId="{ED7BDC98-6D85-4DA2-BD61-03B675CF6D39}" type="presParOf" srcId="{026362C2-A705-1143-B124-BBACCEA02ECA}" destId="{94BC7525-407B-1C4E-A0AB-8211519C3A19}" srcOrd="3" destOrd="0" presId="urn:microsoft.com/office/officeart/2005/8/layout/pList2"/>
    <dgm:cxn modelId="{75FFF5BC-977D-4808-91AD-204D0161EE23}" type="presParOf" srcId="{026362C2-A705-1143-B124-BBACCEA02ECA}" destId="{DFE1BFF7-7EC1-8642-A695-29317ED2543D}" srcOrd="4" destOrd="0" presId="urn:microsoft.com/office/officeart/2005/8/layout/pList2"/>
    <dgm:cxn modelId="{C03F3D6C-F334-4FC0-86DD-1B6AA6B29C4B}" type="presParOf" srcId="{DFE1BFF7-7EC1-8642-A695-29317ED2543D}" destId="{2AE68DA2-F720-4246-80A4-27E7C7C8483B}" srcOrd="0" destOrd="0" presId="urn:microsoft.com/office/officeart/2005/8/layout/pList2"/>
    <dgm:cxn modelId="{E5E8736D-7278-47BC-BB19-B07547EF9B7E}" type="presParOf" srcId="{DFE1BFF7-7EC1-8642-A695-29317ED2543D}" destId="{C2867197-42AB-9C49-A9D5-E152F502F3E0}" srcOrd="1" destOrd="0" presId="urn:microsoft.com/office/officeart/2005/8/layout/pList2"/>
    <dgm:cxn modelId="{593111BA-EC0B-43FC-AB45-6D2C9B70DCA9}" type="presParOf" srcId="{DFE1BFF7-7EC1-8642-A695-29317ED2543D}" destId="{EF2113C2-217D-A349-BCFE-5A412CDCE5B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44D7137-4068-491A-AD84-272BF39D3F1A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033C557C-6DF2-4EE5-AC61-D9531E502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5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4CE1194-232D-4912-B346-12C6D12B89AC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7CE4D40-46E8-4DD9-BC80-2C9908ACA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9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Welcome:</a:t>
            </a:r>
            <a:r>
              <a:rPr lang="en-US" baseline="0" dirty="0" smtClean="0">
                <a:ea typeface="ＭＳ Ｐゴシック" pitchFamily="34" charset="-128"/>
              </a:rPr>
              <a:t> Introduce selves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5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  <a:p>
            <a:r>
              <a:rPr lang="en-US" baseline="0" dirty="0" smtClean="0"/>
              <a:t>John Powell work on targeted universalism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51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6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0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</a:p>
          <a:p>
            <a:r>
              <a:rPr lang="en-US" dirty="0" smtClean="0"/>
              <a:t>Summary of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16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939" lvl="1">
              <a:buClr>
                <a:schemeClr val="accent1"/>
              </a:buClr>
              <a:buSzPct val="112000"/>
            </a:pPr>
            <a:r>
              <a:rPr lang="en-US" sz="2400" b="1" dirty="0" smtClean="0">
                <a:latin typeface="Cambria" pitchFamily="18" charset="0"/>
              </a:rPr>
              <a:t>Terri</a:t>
            </a:r>
            <a:endParaRPr lang="en-US" sz="2400" b="1" dirty="0">
              <a:latin typeface="Cambria" pitchFamily="18" charset="0"/>
            </a:endParaRPr>
          </a:p>
          <a:p>
            <a:pPr marL="349939" lvl="1">
              <a:buClr>
                <a:schemeClr val="accent1"/>
              </a:buClr>
              <a:buSzPct val="112000"/>
            </a:pPr>
            <a:r>
              <a:rPr lang="en-US" sz="2400" b="1" dirty="0" smtClean="0">
                <a:latin typeface="Cambria" pitchFamily="18" charset="0"/>
              </a:rPr>
              <a:t>A total of 59 seats in</a:t>
            </a:r>
            <a:r>
              <a:rPr lang="en-US" sz="2400" b="1" baseline="0" dirty="0" smtClean="0">
                <a:latin typeface="Cambria" pitchFamily="18" charset="0"/>
              </a:rPr>
              <a:t> our nominations packet this year – was just 28 in our first year; </a:t>
            </a:r>
            <a:endParaRPr lang="en-US" sz="2400" b="1" dirty="0">
              <a:latin typeface="Cambria" pitchFamily="18" charset="0"/>
            </a:endParaRPr>
          </a:p>
          <a:p>
            <a:pPr marL="349939" lvl="1">
              <a:buClr>
                <a:schemeClr val="accent1"/>
              </a:buClr>
              <a:buSzPct val="112000"/>
            </a:pPr>
            <a:r>
              <a:rPr lang="en-US" sz="2400" b="1" dirty="0">
                <a:latin typeface="Cambria" pitchFamily="18" charset="0"/>
              </a:rPr>
              <a:t>Appointment Process and Placement Lift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Who are the gatekeepers?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How much leverage is required for placement?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What skills and experience required?</a:t>
            </a:r>
          </a:p>
          <a:p>
            <a:pPr marL="349939" lvl="1">
              <a:buSzPct val="112000"/>
            </a:pPr>
            <a:r>
              <a:rPr lang="en-US" sz="2400" b="1" dirty="0">
                <a:latin typeface="Cambria" pitchFamily="18" charset="0"/>
              </a:rPr>
              <a:t>Potential for success in advancing social justice issues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What types of social justice issues addressed? How?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Current seated advocate commissioners? Potential allies?</a:t>
            </a:r>
          </a:p>
          <a:p>
            <a:pPr marL="349939" lvl="1">
              <a:buSzPct val="112000"/>
            </a:pPr>
            <a:r>
              <a:rPr lang="en-US" sz="2400" b="1" dirty="0">
                <a:latin typeface="Cambria" pitchFamily="18" charset="0"/>
              </a:rPr>
              <a:t>Formal power of the Board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What are its domains of power?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To whom do they report? Within what Department?</a:t>
            </a:r>
          </a:p>
          <a:p>
            <a:pPr lvl="2">
              <a:buSzPct val="112000"/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What is the board</a:t>
            </a:r>
            <a:r>
              <a:rPr lang="en-US" altLang="en-US" sz="2400" dirty="0">
                <a:latin typeface="Cambria" pitchFamily="18" charset="0"/>
              </a:rPr>
              <a:t>’</a:t>
            </a:r>
            <a:r>
              <a:rPr lang="en-US" sz="2400" dirty="0">
                <a:latin typeface="Cambria" pitchFamily="18" charset="0"/>
              </a:rPr>
              <a:t>s relationship to policy?</a:t>
            </a:r>
          </a:p>
          <a:p>
            <a:pPr marL="349939" lvl="1">
              <a:buSzPct val="112000"/>
            </a:pPr>
            <a:r>
              <a:rPr lang="en-US" sz="2400" b="1" dirty="0">
                <a:latin typeface="Cambria" pitchFamily="18" charset="0"/>
              </a:rPr>
              <a:t>Actual influence and informal power players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53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7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7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8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98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97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8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03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0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Terri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We work with cohort members and potential cohort members year-round to ensure a fluid placement process.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Calibri" charset="0"/>
              </a:rPr>
              <a:t>As outlined above, we help prospective commissioners with applications, work behind the scenes, and turn out support when it makes sense. 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Relationship building is key.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Understanding individual jurisdiction culture is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47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85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85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Terri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Share current alumni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1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7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70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We are accountable not just to community but to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</a:t>
            </a:r>
          </a:p>
          <a:p>
            <a:endParaRPr lang="en-US" dirty="0" smtClean="0"/>
          </a:p>
          <a:p>
            <a:r>
              <a:rPr lang="en-US" dirty="0" smtClean="0"/>
              <a:t>Building</a:t>
            </a:r>
            <a:r>
              <a:rPr lang="en-US" baseline="0" dirty="0" smtClean="0"/>
              <a:t> relationship sharing where our strengths operate from:  from us bottom up; for UH was top down</a:t>
            </a:r>
          </a:p>
          <a:p>
            <a:r>
              <a:rPr lang="en-US" baseline="0" dirty="0" smtClean="0"/>
              <a:t>John powell work on targeted universalism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4D40-46E8-4DD9-BC80-2C9908ACA0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3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4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4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6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6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B709-B0D8-40AD-BD19-45EFEBA0ADB1}" type="datetimeFigureOut">
              <a:rPr lang="en-US" smtClean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8736-6EB3-43C5-B04D-E95C263D0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stji.org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groups/boardrepair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6.jpeg"/><Relationship Id="rId5" Type="http://schemas.openxmlformats.org/officeDocument/2006/relationships/diagramData" Target="../diagrams/data2.xml"/><Relationship Id="rId10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hyperlink" Target="http://www.facebook.com/nexusc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xuscp.org/" TargetMode="External"/><Relationship Id="rId5" Type="http://schemas.openxmlformats.org/officeDocument/2006/relationships/hyperlink" Target="mailto:clee@nexuscp.org" TargetMode="External"/><Relationship Id="rId4" Type="http://schemas.openxmlformats.org/officeDocument/2006/relationships/hyperlink" Target="mailto:tthao@nexuscp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mncompass.org/_pdfs/fast-facts-from-minnesota-compass-2012-11-20.pdf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214745" y="250246"/>
            <a:ext cx="8686800" cy="63791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2133600"/>
            <a:ext cx="8229600" cy="4343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l" eaLnBrk="1" hangingPunct="1"/>
            <a:r>
              <a:rPr lang="en-US" sz="5400" b="1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Boards and Commissions Leadership Institute </a:t>
            </a:r>
            <a:r>
              <a:rPr lang="en-US" sz="3600" b="1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Information Session 2016-17</a:t>
            </a:r>
            <a:r>
              <a:rPr lang="en-US" sz="5400" dirty="0" smtClean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540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2000" b="1" dirty="0" smtClean="0">
                <a:latin typeface="Cambria" pitchFamily="18" charset="0"/>
                <a:ea typeface="ＭＳ Ｐゴシック" pitchFamily="34" charset="-128"/>
              </a:rPr>
              <a:t>Terri Thao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200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2000" b="0" dirty="0" smtClean="0">
                <a:latin typeface="Cambria" pitchFamily="18" charset="0"/>
                <a:ea typeface="ＭＳ Ｐゴシック" pitchFamily="34" charset="-128"/>
              </a:rPr>
              <a:t>Program Director</a:t>
            </a:r>
            <a:br>
              <a:rPr lang="en-US" sz="2000" b="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2000" b="1" dirty="0" smtClean="0">
                <a:latin typeface="Cambria" pitchFamily="18" charset="0"/>
                <a:ea typeface="ＭＳ Ｐゴシック" pitchFamily="34" charset="-128"/>
              </a:rPr>
              <a:t>Chai Lee </a:t>
            </a:r>
            <a:r>
              <a:rPr lang="en-US" sz="2000" b="0" dirty="0" smtClean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2000" b="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2000" b="0" dirty="0" smtClean="0">
                <a:latin typeface="Cambria" pitchFamily="18" charset="0"/>
                <a:ea typeface="ＭＳ Ｐゴシック" pitchFamily="34" charset="-128"/>
              </a:rPr>
              <a:t>Program Coordinator</a:t>
            </a:r>
            <a:br>
              <a:rPr lang="en-US" sz="2000" b="0" dirty="0" smtClean="0">
                <a:latin typeface="Cambria" pitchFamily="18" charset="0"/>
                <a:ea typeface="ＭＳ Ｐゴシック" pitchFamily="34" charset="-128"/>
              </a:rPr>
            </a:br>
            <a:endParaRPr lang="en-US" b="0" dirty="0" smtClean="0">
              <a:latin typeface="Cambria" pitchFamily="18" charset="0"/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2767" r="4436" b="5537"/>
          <a:stretch/>
        </p:blipFill>
        <p:spPr>
          <a:xfrm>
            <a:off x="6241473" y="304800"/>
            <a:ext cx="2521527" cy="1835726"/>
          </a:xfrm>
          <a:prstGeom prst="rect">
            <a:avLst/>
          </a:prstGeom>
        </p:spPr>
      </p:pic>
      <p:pic>
        <p:nvPicPr>
          <p:cNvPr id="7170" name="Picture 2" descr="https://upload.wikimedia.org/wikipedia/commons/a/a1/Saint_Paul,_Minnesota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19" y="4648200"/>
            <a:ext cx="4670981" cy="17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imgur.com/zH7Wu8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029200" cy="19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285300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334000" cy="11100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So What Do We Mean by  Equity?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9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Cambria" pitchFamily="18" charset="0"/>
                <a:ea typeface="ＭＳ Ｐゴシック" pitchFamily="34" charset="-128"/>
              </a:rPr>
              <a:t>Equality v. Equity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"</a:t>
            </a:r>
            <a:r>
              <a:rPr lang="en-US" sz="2000" dirty="0">
                <a:latin typeface="Cambria" pitchFamily="18" charset="0"/>
                <a:ea typeface="ＭＳ Ｐゴシック" pitchFamily="34" charset="-128"/>
              </a:rPr>
              <a:t>Equality means everyone gets a pair of shoes. Equity means everyone gets a pair of shoes that fit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.“  Vernon Wall, co-founder, Social Justice Training Institute,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  <a:hlinkClick r:id="rId5"/>
              </a:rPr>
              <a:t>www.stji.org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   </a:t>
            </a:r>
          </a:p>
          <a:p>
            <a:pPr lvl="1"/>
            <a:r>
              <a:rPr lang="en-US" sz="2000" b="1" i="1" dirty="0">
                <a:latin typeface="Cambria" pitchFamily="18" charset="0"/>
                <a:ea typeface="ＭＳ Ｐゴシック" pitchFamily="34" charset="-128"/>
              </a:rPr>
              <a:t>Equality</a:t>
            </a:r>
            <a:r>
              <a:rPr lang="en-US" sz="2000" dirty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= </a:t>
            </a:r>
            <a:r>
              <a:rPr lang="en-US" sz="2000" dirty="0">
                <a:latin typeface="Cambria" pitchFamily="18" charset="0"/>
                <a:ea typeface="ＭＳ Ｐゴシック" pitchFamily="34" charset="-128"/>
              </a:rPr>
              <a:t>access, fairness,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everyone </a:t>
            </a:r>
            <a:r>
              <a:rPr lang="en-US" sz="2000" dirty="0">
                <a:latin typeface="Cambria" pitchFamily="18" charset="0"/>
                <a:ea typeface="ＭＳ Ｐゴシック" pitchFamily="34" charset="-128"/>
              </a:rPr>
              <a:t>is the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same</a:t>
            </a:r>
            <a:endParaRPr lang="en-US" sz="2000" dirty="0">
              <a:latin typeface="Cambria" pitchFamily="18" charset="0"/>
              <a:ea typeface="ＭＳ Ｐゴシック" pitchFamily="34" charset="-128"/>
            </a:endParaRPr>
          </a:p>
          <a:p>
            <a:pPr lvl="1"/>
            <a:r>
              <a:rPr lang="en-US" sz="2000" b="1" i="1" dirty="0" smtClean="0">
                <a:latin typeface="Cambria" pitchFamily="18" charset="0"/>
                <a:ea typeface="ＭＳ Ｐゴシック" pitchFamily="34" charset="-128"/>
              </a:rPr>
              <a:t>Equity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= differences </a:t>
            </a:r>
            <a:r>
              <a:rPr lang="en-US" sz="2000" dirty="0">
                <a:latin typeface="Cambria" pitchFamily="18" charset="0"/>
                <a:ea typeface="ＭＳ Ｐゴシック" pitchFamily="34" charset="-128"/>
              </a:rPr>
              <a:t>among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people; </a:t>
            </a:r>
            <a:r>
              <a:rPr lang="en-US" sz="2000" b="1" u="sng" dirty="0" smtClean="0">
                <a:latin typeface="Cambria" pitchFamily="18" charset="0"/>
                <a:ea typeface="ＭＳ Ｐゴシック" pitchFamily="34" charset="-128"/>
              </a:rPr>
              <a:t>outcomes </a:t>
            </a:r>
            <a:r>
              <a:rPr lang="en-US" sz="2000" b="1" u="sng" dirty="0">
                <a:latin typeface="Cambria" pitchFamily="18" charset="0"/>
                <a:ea typeface="ＭＳ Ｐゴシック" pitchFamily="34" charset="-128"/>
              </a:rPr>
              <a:t>should be the </a:t>
            </a:r>
            <a:r>
              <a:rPr lang="en-US" sz="2000" b="1" u="sng" dirty="0" smtClean="0">
                <a:latin typeface="Cambria" pitchFamily="18" charset="0"/>
                <a:ea typeface="ＭＳ Ｐゴシック" pitchFamily="34" charset="-128"/>
              </a:rPr>
              <a:t>same</a:t>
            </a:r>
          </a:p>
          <a:p>
            <a:pPr marL="457200" lvl="1" indent="0"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err="1" smtClean="0">
                <a:latin typeface="Cambria" pitchFamily="18" charset="0"/>
                <a:ea typeface="ＭＳ Ｐゴシック" pitchFamily="34" charset="-128"/>
              </a:rPr>
              <a:t>PolicyLink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, national organization working on equity defines it as:  “</a:t>
            </a:r>
            <a:r>
              <a:rPr lang="en-US" sz="2000" b="1" dirty="0" smtClean="0">
                <a:latin typeface="Cambria" pitchFamily="18" charset="0"/>
                <a:ea typeface="ＭＳ Ｐゴシック" pitchFamily="34" charset="-128"/>
              </a:rPr>
              <a:t>Just and fair inclusion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into a society in which all can participate, prosper and reach their full potential.”</a:t>
            </a: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Note that there are different types of equity: racial, gender, economic</a:t>
            </a:r>
          </a:p>
        </p:txBody>
      </p:sp>
      <p:sp>
        <p:nvSpPr>
          <p:cNvPr id="3" name="AutoShape 2" descr="Image result for equ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s://www.communityview.ca/images/2014_health_equity_SHR_health_equ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826948" cy="19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Brown\Dropbox\BCLI Photos\2015-2016 BCLI\Graduation\Unedited\IMG_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18152"/>
            <a:ext cx="2378832" cy="35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Brown\Dropbox\BCLI Photos\2015-2016 BCLI\Graduation\Unedited\IMG_5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01" y="1918152"/>
            <a:ext cx="2554798" cy="35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1449"/>
            <a:ext cx="8718550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5867400" cy="993775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The BCLI Model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85800" y="4397375"/>
            <a:ext cx="2362200" cy="708025"/>
          </a:xfrm>
          <a:prstGeom prst="rect">
            <a:avLst/>
          </a:prstGeom>
          <a:solidFill>
            <a:schemeClr val="bg2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Train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4397375"/>
            <a:ext cx="2362200" cy="708025"/>
          </a:xfrm>
          <a:prstGeom prst="rect">
            <a:avLst/>
          </a:prstGeom>
          <a:solidFill>
            <a:schemeClr val="bg2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Place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568" r="8443" b="2050"/>
          <a:stretch/>
        </p:blipFill>
        <p:spPr bwMode="auto">
          <a:xfrm>
            <a:off x="6019800" y="1877358"/>
            <a:ext cx="2819400" cy="356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172200" y="4397375"/>
            <a:ext cx="2362200" cy="708025"/>
          </a:xfrm>
          <a:prstGeom prst="rect">
            <a:avLst/>
          </a:prstGeom>
          <a:solidFill>
            <a:schemeClr val="bg2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Connect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5486400"/>
            <a:ext cx="2895600" cy="838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latin typeface="Cambria"/>
                <a:ea typeface="+mn-ea"/>
                <a:cs typeface="Cambria"/>
              </a:rPr>
              <a:t> leaders to succeed technically and politically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Cambria"/>
              <a:ea typeface="+mn-ea"/>
              <a:cs typeface="Cambria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 smtClean="0">
              <a:latin typeface="Cambria"/>
              <a:ea typeface="+mn-ea"/>
              <a:cs typeface="Cambria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 smtClean="0">
              <a:latin typeface="Cambria"/>
              <a:ea typeface="+mn-ea"/>
              <a:cs typeface="Cambria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76600" y="5486400"/>
            <a:ext cx="2514600" cy="793720"/>
          </a:xfrm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latin typeface="Cambria"/>
                <a:ea typeface="+mn-ea"/>
                <a:cs typeface="Cambria"/>
              </a:rPr>
              <a:t>equity advocates  on priority seats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Cambria"/>
              <a:ea typeface="+mn-ea"/>
              <a:cs typeface="Cambria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Cambria"/>
              <a:ea typeface="+mn-ea"/>
              <a:cs typeface="Cambria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 smtClean="0">
              <a:latin typeface="Cambria"/>
              <a:ea typeface="+mn-ea"/>
              <a:cs typeface="Cambria"/>
            </a:endParaRPr>
          </a:p>
          <a:p>
            <a:pPr marL="679450" lvl="2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Cambria"/>
              <a:ea typeface="+mn-ea"/>
              <a:cs typeface="Cambria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endParaRPr lang="en-US" sz="2000" dirty="0" smtClean="0">
              <a:latin typeface="Cambria"/>
              <a:ea typeface="+mn-ea"/>
              <a:cs typeface="Cambria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Cambria"/>
              <a:ea typeface="+mn-ea"/>
              <a:cs typeface="Cambria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943600" y="5486400"/>
            <a:ext cx="2895600" cy="114617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kern="0" dirty="0" smtClean="0">
                <a:latin typeface="Cambria"/>
                <a:ea typeface="+mn-ea"/>
                <a:cs typeface="Cambria"/>
              </a:rPr>
              <a:t>Local, </a:t>
            </a:r>
            <a:r>
              <a:rPr lang="en-US" kern="0" dirty="0">
                <a:latin typeface="Cambria"/>
                <a:ea typeface="+mn-ea"/>
                <a:cs typeface="Cambria"/>
              </a:rPr>
              <a:t>regional and national </a:t>
            </a:r>
            <a:r>
              <a:rPr lang="en-US" kern="0" dirty="0" smtClean="0">
                <a:latin typeface="Cambria"/>
                <a:ea typeface="+mn-ea"/>
                <a:cs typeface="Cambria"/>
              </a:rPr>
              <a:t>networks</a:t>
            </a:r>
            <a:endParaRPr lang="en-US" sz="2000" kern="0" dirty="0">
              <a:latin typeface="Cambria"/>
              <a:ea typeface="+mn-ea"/>
              <a:cs typeface="Cambri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i="1" kern="0" dirty="0" smtClean="0">
                <a:latin typeface="Cambria"/>
                <a:cs typeface="Cambria"/>
              </a:rPr>
              <a:t>Bay Area, San Diego, Seattle, Central Valley CA, Detroit, Houston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000" i="1" kern="0" dirty="0">
              <a:latin typeface="Cambria"/>
              <a:ea typeface="+mn-ea"/>
              <a:cs typeface="Cambria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000" kern="0" dirty="0">
              <a:latin typeface="Cambria"/>
              <a:ea typeface="+mn-e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1" y="990600"/>
            <a:ext cx="632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7-month leadership program that supports, trains, and places people of color and other underrepresented community members on priority, publically appointed boards and commissions that influence equity.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93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86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Why a board or commission? </a:t>
            </a:r>
            <a:r>
              <a:rPr lang="en-US" b="1" i="1" dirty="0" smtClean="0">
                <a:solidFill>
                  <a:srgbClr val="7030A0"/>
                </a:solidFill>
              </a:rPr>
              <a:t>What exactly do they do?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7146850" cy="4368800"/>
          </a:xfrm>
        </p:spPr>
        <p:txBody>
          <a:bodyPr>
            <a:noAutofit/>
          </a:bodyPr>
          <a:lstStyle/>
          <a:p>
            <a:pPr marL="57150" indent="0">
              <a:buClr>
                <a:srgbClr val="FFC000"/>
              </a:buClr>
              <a:buNone/>
            </a:pPr>
            <a:r>
              <a:rPr lang="en-US" sz="2800" b="1" dirty="0" smtClean="0">
                <a:latin typeface="Cambria" pitchFamily="18" charset="0"/>
              </a:rPr>
              <a:t>Duties involve: </a:t>
            </a:r>
          </a:p>
          <a:p>
            <a:pPr marL="57150" indent="0">
              <a:buClr>
                <a:srgbClr val="FFC000"/>
              </a:buClr>
              <a:buNone/>
            </a:pPr>
            <a:endParaRPr lang="en-US" sz="1200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Review local/regional policies, plans and budget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Facilitate community input on public decisions 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Incorporate public comments into policy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Research critical issues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Review agency reports 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Make recommendations to agency, city council, mayor, etc. on decision-making and implementation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Make decisions on policies and implementation</a:t>
            </a:r>
          </a:p>
        </p:txBody>
      </p:sp>
      <p:pic>
        <p:nvPicPr>
          <p:cNvPr id="3074" name="Picture 2" descr="C:\Users\ABrown\Dropbox\BCLI Photos\2015-2016 BCLI\BCLI Issue Series November 2015\IMG_4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71" y="3352800"/>
            <a:ext cx="2296039" cy="15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rown\Dropbox\BCLI Photos\2015-2016 BCLI\BCLI Issue Series November 2015\IMG_45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71" y="1828800"/>
            <a:ext cx="2315640" cy="15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Brown\Dropbox\BCLI Photos\2015-2016 BCLI\BCLI Issue Series November 2015\IMG_45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126584" cy="16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But what about boards of nonprofit organizations?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5692" y="1889064"/>
            <a:ext cx="8407308" cy="4543455"/>
          </a:xfrm>
        </p:spPr>
        <p:txBody>
          <a:bodyPr>
            <a:normAutofit fontScale="85000" lnSpcReduction="10000"/>
          </a:bodyPr>
          <a:lstStyle/>
          <a:p>
            <a:pPr marL="514350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Non-profits are important community institutions but require a different skill set to navigate.</a:t>
            </a: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  <a:p>
            <a:pPr marL="514350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Since our focus is on systems change, we ONLY </a:t>
            </a:r>
            <a:r>
              <a:rPr lang="en-US" dirty="0">
                <a:latin typeface="Cambria" pitchFamily="18" charset="0"/>
              </a:rPr>
              <a:t>target </a:t>
            </a:r>
            <a:r>
              <a:rPr lang="en-US" b="1" dirty="0">
                <a:latin typeface="Cambria" pitchFamily="18" charset="0"/>
              </a:rPr>
              <a:t>publicly appointed city and county</a:t>
            </a:r>
            <a:r>
              <a:rPr lang="en-US" dirty="0">
                <a:latin typeface="Cambria" pitchFamily="18" charset="0"/>
              </a:rPr>
              <a:t> boards and </a:t>
            </a:r>
            <a:r>
              <a:rPr lang="en-US" dirty="0" smtClean="0">
                <a:latin typeface="Cambria" pitchFamily="18" charset="0"/>
              </a:rPr>
              <a:t>commissions.</a:t>
            </a: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  <a:p>
            <a:pPr marL="514350" indent="-457200">
              <a:buClr>
                <a:srgbClr val="FFC000"/>
              </a:buClr>
            </a:pPr>
            <a:r>
              <a:rPr lang="en-US" b="1" dirty="0" smtClean="0">
                <a:latin typeface="Cambria" pitchFamily="18" charset="0"/>
              </a:rPr>
              <a:t>And we do </a:t>
            </a:r>
            <a:r>
              <a:rPr lang="en-US" b="1" u="sng" dirty="0" smtClean="0">
                <a:latin typeface="Cambria" pitchFamily="18" charset="0"/>
              </a:rPr>
              <a:t>NOT</a:t>
            </a:r>
            <a:r>
              <a:rPr lang="en-US" b="1" dirty="0" smtClean="0">
                <a:latin typeface="Cambria" pitchFamily="18" charset="0"/>
              </a:rPr>
              <a:t> target nonprofit boards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  <a:p>
            <a:pPr marL="514350" indent="-457200">
              <a:buClr>
                <a:srgbClr val="FFC000"/>
              </a:buClr>
            </a:pPr>
            <a:r>
              <a:rPr lang="en-US" sz="2600" i="1" dirty="0" smtClean="0">
                <a:latin typeface="Cambria" pitchFamily="18" charset="0"/>
              </a:rPr>
              <a:t>But Board Repair, a local group of people of color who sit on non-profit boards does! </a:t>
            </a:r>
            <a:r>
              <a:rPr lang="en-US" sz="2600" i="1" dirty="0" smtClean="0">
                <a:latin typeface="Cambria" pitchFamily="18" charset="0"/>
                <a:hlinkClick r:id="rId5"/>
              </a:rPr>
              <a:t>www.facebook.com/groups/boardrepair</a:t>
            </a:r>
            <a:endParaRPr lang="en-US" sz="2600" i="1" dirty="0" smtClean="0">
              <a:latin typeface="Cambria" pitchFamily="18" charset="0"/>
            </a:endParaRP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361500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474075" cy="1219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mbria" pitchFamily="18" charset="0"/>
              </a:rPr>
              <a:t>How </a:t>
            </a:r>
            <a:r>
              <a:rPr lang="en-US" sz="3600" b="1" dirty="0" smtClean="0">
                <a:solidFill>
                  <a:srgbClr val="7030A0"/>
                </a:solidFill>
                <a:latin typeface="Cambria" pitchFamily="18" charset="0"/>
              </a:rPr>
              <a:t>does someone </a:t>
            </a:r>
            <a:br>
              <a:rPr lang="en-US" sz="3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ambria" pitchFamily="18" charset="0"/>
              </a:rPr>
              <a:t>  advocate </a:t>
            </a:r>
            <a:r>
              <a:rPr lang="en-US" sz="3600" b="1" dirty="0">
                <a:solidFill>
                  <a:srgbClr val="7030A0"/>
                </a:solidFill>
                <a:latin typeface="Cambria" pitchFamily="18" charset="0"/>
              </a:rPr>
              <a:t>as a commissioner</a:t>
            </a:r>
            <a:r>
              <a:rPr lang="en-US" sz="3600" b="1" dirty="0" smtClean="0">
                <a:solidFill>
                  <a:srgbClr val="7030A0"/>
                </a:solidFill>
                <a:latin typeface="Cambria" pitchFamily="18" charset="0"/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1752600"/>
            <a:ext cx="52578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eaLnBrk="1" hangingPunct="1"/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Raise awareness about equity </a:t>
            </a:r>
            <a:r>
              <a:rPr lang="en-US" sz="2400" dirty="0">
                <a:latin typeface="Cambria" pitchFamily="18" charset="0"/>
              </a:rPr>
              <a:t>among stakeholders who do not consider </a:t>
            </a:r>
            <a:r>
              <a:rPr lang="en-US" sz="2400" dirty="0" smtClean="0">
                <a:latin typeface="Cambria" pitchFamily="18" charset="0"/>
              </a:rPr>
              <a:t>the impact of their policies and decisions on communities </a:t>
            </a:r>
            <a:r>
              <a:rPr lang="en-US" sz="2400" dirty="0">
                <a:latin typeface="Cambria" pitchFamily="18" charset="0"/>
              </a:rPr>
              <a:t>of </a:t>
            </a:r>
            <a:r>
              <a:rPr lang="en-US" sz="2400" dirty="0" smtClean="0">
                <a:latin typeface="Cambria" pitchFamily="18" charset="0"/>
              </a:rPr>
              <a:t>color and other underrepresented communities </a:t>
            </a:r>
          </a:p>
          <a:p>
            <a:pPr marL="0" lvl="1" eaLnBrk="1" hangingPunct="1"/>
            <a:endParaRPr lang="en-US" sz="2400" dirty="0">
              <a:latin typeface="Cambria" pitchFamily="18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3581400" y="4298920"/>
            <a:ext cx="5410200" cy="21336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ct val="0"/>
              </a:spcBef>
              <a:buClr>
                <a:schemeClr val="accent1"/>
              </a:buClr>
              <a:buFont typeface="Wingdings" charset="0"/>
              <a:buNone/>
              <a:defRPr/>
            </a:pPr>
            <a:r>
              <a:rPr lang="en-US" sz="2800" b="1" kern="1200" dirty="0">
                <a:solidFill>
                  <a:srgbClr val="7030A0"/>
                </a:solidFill>
                <a:latin typeface="Cambria" charset="0"/>
                <a:ea typeface="ＭＳ Ｐゴシック" charset="0"/>
                <a:cs typeface="Cambria" charset="0"/>
              </a:rPr>
              <a:t>Voice the equity </a:t>
            </a:r>
            <a:r>
              <a:rPr lang="en-US" sz="2800" b="1" kern="1200" dirty="0" smtClean="0">
                <a:solidFill>
                  <a:srgbClr val="7030A0"/>
                </a:solidFill>
                <a:latin typeface="Cambria" charset="0"/>
                <a:ea typeface="ＭＳ Ｐゴシック" charset="0"/>
                <a:cs typeface="Cambria" charset="0"/>
              </a:rPr>
              <a:t>perspective and offer solutions </a:t>
            </a:r>
            <a:r>
              <a:rPr lang="en-US" kern="1200" dirty="0" smtClean="0">
                <a:solidFill>
                  <a:srgbClr val="000000"/>
                </a:solidFill>
                <a:latin typeface="Cambria" charset="0"/>
                <a:ea typeface="ＭＳ Ｐゴシック" charset="0"/>
                <a:cs typeface="Cambria" charset="0"/>
              </a:rPr>
              <a:t>on public plans that impact your communities</a:t>
            </a:r>
          </a:p>
          <a:p>
            <a:pPr marL="0" lvl="1" indent="0">
              <a:spcBef>
                <a:spcPct val="0"/>
              </a:spcBef>
              <a:buClr>
                <a:schemeClr val="accent1"/>
              </a:buClr>
              <a:buFont typeface="Wingdings" charset="0"/>
              <a:buNone/>
              <a:defRPr/>
            </a:pPr>
            <a:endParaRPr lang="en-US" kern="1200" dirty="0">
              <a:solidFill>
                <a:srgbClr val="000000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0" lvl="1" indent="0">
              <a:spcBef>
                <a:spcPct val="0"/>
              </a:spcBef>
              <a:buClr>
                <a:schemeClr val="accent1"/>
              </a:buClr>
              <a:buFont typeface="Wingdings" charset="0"/>
              <a:buNone/>
              <a:defRPr/>
            </a:pPr>
            <a:r>
              <a:rPr lang="en-US" sz="2800" b="1" kern="1200" dirty="0">
                <a:solidFill>
                  <a:srgbClr val="7030A0"/>
                </a:solidFill>
                <a:latin typeface="Cambria" charset="0"/>
                <a:ea typeface="ＭＳ Ｐゴシック" charset="0"/>
                <a:cs typeface="Cambria" charset="0"/>
              </a:rPr>
              <a:t>Build visibility and power of </a:t>
            </a:r>
            <a:r>
              <a:rPr lang="en-US" sz="2800" b="1" kern="1200" dirty="0" smtClean="0">
                <a:solidFill>
                  <a:srgbClr val="7030A0"/>
                </a:solidFill>
                <a:latin typeface="Cambria" charset="0"/>
                <a:ea typeface="ＭＳ Ｐゴシック" charset="0"/>
                <a:cs typeface="Cambria" charset="0"/>
              </a:rPr>
              <a:t>community</a:t>
            </a:r>
            <a:endParaRPr lang="en-US" sz="2800" b="1" kern="1200" dirty="0">
              <a:solidFill>
                <a:srgbClr val="7030A0"/>
              </a:solidFill>
              <a:latin typeface="Cambria" charset="0"/>
              <a:ea typeface="ＭＳ Ｐゴシック" charset="0"/>
              <a:cs typeface="Cambria" charset="0"/>
            </a:endParaRPr>
          </a:p>
        </p:txBody>
      </p:sp>
      <p:pic>
        <p:nvPicPr>
          <p:cNvPr id="13314" name="Picture 2" descr="C:\Users\ABrown\Dropbox\BCLI Photos\2015-2016 BCLI\BCLI Launch Event\Unedited Photos\IMG_3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2" y="436245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Brown\Dropbox\BCLI Photos\2015-2016 BCLI\Terri photos from Sat Session &amp; Issue Series 15-16\IMG_21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2" y="1933574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What’s policy and how does it differ from law?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5692" y="1524000"/>
            <a:ext cx="8407308" cy="4908519"/>
          </a:xfrm>
        </p:spPr>
        <p:txBody>
          <a:bodyPr>
            <a:normAutofit/>
          </a:bodyPr>
          <a:lstStyle/>
          <a:p>
            <a:pPr marL="514350" indent="-457200">
              <a:buClr>
                <a:srgbClr val="FFC000"/>
              </a:buClr>
            </a:pPr>
            <a:endParaRPr lang="en-US" dirty="0">
              <a:latin typeface="Cambria" pitchFamily="18" charset="0"/>
            </a:endParaRPr>
          </a:p>
          <a:p>
            <a:pPr marL="514350" indent="-457200">
              <a:buClr>
                <a:srgbClr val="FFC000"/>
              </a:buClr>
            </a:pPr>
            <a:endParaRPr lang="en-US" dirty="0">
              <a:latin typeface="Cambria" pitchFamily="18" charset="0"/>
            </a:endParaRPr>
          </a:p>
          <a:p>
            <a:pPr marL="514350" indent="-457200">
              <a:buClr>
                <a:srgbClr val="FFC000"/>
              </a:buClr>
            </a:pPr>
            <a:endParaRPr lang="en-US" dirty="0" smtClean="0">
              <a:latin typeface="Cambr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29698"/>
              </p:ext>
            </p:extLst>
          </p:nvPr>
        </p:nvGraphicFramePr>
        <p:xfrm>
          <a:off x="533400" y="1567287"/>
          <a:ext cx="8153400" cy="492366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17800"/>
                <a:gridCol w="2717800"/>
                <a:gridCol w="2717800"/>
              </a:tblGrid>
              <a:tr h="562378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</a:tr>
              <a:tr h="2090356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 they?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Policies outline what government or organizations plan to do.</a:t>
                      </a:r>
                      <a:r>
                        <a:rPr lang="en-US" baseline="0" dirty="0" smtClean="0"/>
                        <a:t> They are </a:t>
                      </a:r>
                      <a:r>
                        <a:rPr lang="en-US" dirty="0" smtClean="0"/>
                        <a:t>guidelines, plans and vision statements all in one.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Laws set standards, principles, and procedures that must be followed in society.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35467">
                <a:tc>
                  <a:txBody>
                    <a:bodyPr/>
                    <a:lstStyle/>
                    <a:p>
                      <a:r>
                        <a:rPr lang="en-US" dirty="0" smtClean="0"/>
                        <a:t>Who makes them? </a:t>
                      </a:r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Committees, organizations,</a:t>
                      </a:r>
                      <a:r>
                        <a:rPr lang="en-US" baseline="0" dirty="0" smtClean="0"/>
                        <a:t> government entities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Electeds,</a:t>
                      </a:r>
                      <a:r>
                        <a:rPr lang="en-US" baseline="0" dirty="0" smtClean="0"/>
                        <a:t> judges, voters</a:t>
                      </a:r>
                      <a:endParaRPr lang="en-US" dirty="0"/>
                    </a:p>
                  </a:txBody>
                  <a:tcPr/>
                </a:tc>
              </a:tr>
              <a:tr h="1135467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is our ability to change them?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Easier in some cases</a:t>
                      </a:r>
                      <a:r>
                        <a:rPr lang="en-US" baseline="0" dirty="0" smtClean="0"/>
                        <a:t> to change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but can be harder to change laws once they pass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8600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BCLI: the </a:t>
            </a:r>
            <a:r>
              <a:rPr lang="en-US" b="1" dirty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Process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300"/>
            <a:ext cx="1473108" cy="1162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7398715"/>
              </p:ext>
            </p:extLst>
          </p:nvPr>
        </p:nvGraphicFramePr>
        <p:xfrm>
          <a:off x="609600" y="1447800"/>
          <a:ext cx="8077200" cy="478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61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786"/>
            <a:ext cx="7961544" cy="1012851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  </a:t>
            </a:r>
            <a:r>
              <a:rPr lang="en-US" b="1" dirty="0" smtClean="0">
                <a:latin typeface="Cambria" pitchFamily="18" charset="0"/>
                <a:ea typeface="ＭＳ Ｐゴシック" pitchFamily="34" charset="-128"/>
              </a:rPr>
              <a:t>1.</a:t>
            </a: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 We </a:t>
            </a:r>
            <a:r>
              <a:rPr lang="en-US" dirty="0">
                <a:latin typeface="Cambria" pitchFamily="18" charset="0"/>
                <a:ea typeface="ＭＳ Ｐゴシック" pitchFamily="34" charset="-128"/>
              </a:rPr>
              <a:t>Target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Seats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20725" y="1640402"/>
            <a:ext cx="365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 eaLnBrk="1" hangingPunct="1"/>
            <a:r>
              <a:rPr lang="en-US" sz="2200" b="1" dirty="0" smtClean="0">
                <a:solidFill>
                  <a:srgbClr val="7030A0"/>
                </a:solidFill>
                <a:latin typeface="Cambria" pitchFamily="18" charset="0"/>
              </a:rPr>
              <a:t>Research Phase…</a:t>
            </a:r>
            <a:endParaRPr lang="en-US" sz="2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19600" y="1455737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 eaLnBrk="1" hangingPunct="1"/>
            <a:r>
              <a:rPr lang="en-US" sz="2200" dirty="0" smtClean="0">
                <a:latin typeface="Cambria" pitchFamily="18" charset="0"/>
              </a:rPr>
              <a:t>Determine potential </a:t>
            </a:r>
            <a:r>
              <a:rPr lang="en-US" sz="2200" b="1" dirty="0" smtClean="0">
                <a:solidFill>
                  <a:srgbClr val="7030A0"/>
                </a:solidFill>
                <a:latin typeface="Cambria" pitchFamily="18" charset="0"/>
              </a:rPr>
              <a:t>influence</a:t>
            </a:r>
            <a:r>
              <a:rPr lang="en-US" sz="2200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in </a:t>
            </a:r>
            <a:r>
              <a:rPr lang="en-US" sz="2200" b="1" dirty="0" smtClean="0">
                <a:solidFill>
                  <a:srgbClr val="7030A0"/>
                </a:solidFill>
                <a:latin typeface="Cambria" pitchFamily="18" charset="0"/>
              </a:rPr>
              <a:t>advancing equity</a:t>
            </a:r>
            <a:endParaRPr lang="en-US" sz="2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41371" y="4038600"/>
            <a:ext cx="39782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 eaLnBrk="1" hangingPunct="1"/>
            <a:r>
              <a:rPr lang="en-US" sz="2200" dirty="0" smtClean="0">
                <a:latin typeface="Cambria" pitchFamily="18" charset="0"/>
              </a:rPr>
              <a:t>Determine </a:t>
            </a:r>
            <a:r>
              <a:rPr lang="en-US" sz="2200" b="1" dirty="0" smtClean="0">
                <a:solidFill>
                  <a:srgbClr val="7030A0"/>
                </a:solidFill>
                <a:latin typeface="Cambria" pitchFamily="18" charset="0"/>
              </a:rPr>
              <a:t>culture &amp; structure </a:t>
            </a:r>
            <a:r>
              <a:rPr lang="en-US" sz="2200" dirty="0" smtClean="0">
                <a:latin typeface="Cambria" pitchFamily="18" charset="0"/>
              </a:rPr>
              <a:t>of  board/commission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458070" y="4038600"/>
            <a:ext cx="5990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 eaLnBrk="1" hangingPunct="1"/>
            <a:r>
              <a:rPr lang="en-US" sz="2200" dirty="0" smtClean="0">
                <a:latin typeface="Cambria" pitchFamily="18" charset="0"/>
              </a:rPr>
              <a:t>Narrow list to </a:t>
            </a:r>
            <a:r>
              <a:rPr lang="en-US" sz="2200" b="1" dirty="0" smtClean="0">
                <a:solidFill>
                  <a:srgbClr val="7030A0"/>
                </a:solidFill>
                <a:latin typeface="Cambria" pitchFamily="18" charset="0"/>
              </a:rPr>
              <a:t>priority seats 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-89"/>
          <a:stretch>
            <a:fillRect/>
          </a:stretch>
        </p:blipFill>
        <p:spPr bwMode="auto">
          <a:xfrm>
            <a:off x="4727575" y="2287156"/>
            <a:ext cx="3691169" cy="17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Brown\Dropbox\BCLI Photos\2015-2016 BCLI\BCLI Issue Series November 2015\IMG_45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85" y="4800600"/>
            <a:ext cx="3124200" cy="17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9/9d/SC_State_House_at_even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7153"/>
            <a:ext cx="3078978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hannelnomics.eu/IMG/205/308205/hands-togeth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94" y="4724400"/>
            <a:ext cx="2942730" cy="18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6250"/>
            <a:ext cx="7099300" cy="11100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What issue areas do we target?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sz="800" dirty="0" smtClean="0">
              <a:latin typeface="Cambria" pitchFamily="18" charset="0"/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Economic Development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Housing				  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Nexus knowledge</a:t>
            </a:r>
            <a:endParaRPr lang="en-US" sz="2400" b="1" dirty="0" smtClean="0">
              <a:solidFill>
                <a:srgbClr val="7030A0"/>
              </a:solidFill>
              <a:latin typeface="Cambria" pitchFamily="18" charset="0"/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Jobs				  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areas &amp; networks</a:t>
            </a:r>
            <a:endParaRPr lang="en-US" sz="2400" b="1" dirty="0" smtClean="0">
              <a:solidFill>
                <a:srgbClr val="7030A0"/>
              </a:solidFill>
              <a:latin typeface="Cambria" pitchFamily="18" charset="0"/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Transportation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Health</a:t>
            </a: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410803" y="2286000"/>
            <a:ext cx="664578" cy="18288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Brown\Dropbox\BCLI Photos\2015-2016 BCLI\BCLI Issue Series November 2015\IMG_4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9753"/>
            <a:ext cx="2571750" cy="1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Brown\Dropbox\BCLI Photos\2015-2016 BCLI\BCLI Issue Series November 2015\IMG_45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9754"/>
            <a:ext cx="2743200" cy="18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Brown\Dropbox\BCLI Photos\2015-2016 BCLI\BCLI Issue Series November 2015\IMG_45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9754"/>
            <a:ext cx="2616108" cy="18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Brown\Dropbox\BCLI Photos\2014-15 BCLI\Launch 2014\Launch Edited Photos\Untitled Export\IMG_48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22955"/>
          <a:stretch/>
        </p:blipFill>
        <p:spPr bwMode="auto">
          <a:xfrm>
            <a:off x="2667000" y="4729754"/>
            <a:ext cx="1916818" cy="18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5" y="152690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78" y="427038"/>
            <a:ext cx="6705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Target BCLI Geographies for 2016-2017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5692" y="1986583"/>
            <a:ext cx="2904030" cy="441421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City of Minneapolis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City of St. Paul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City of Brooklyn Park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City of Brooklyn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Hennepin County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Ramsey County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Metropolitan Council Advisory Committees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of Minnesota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i="1" dirty="0" smtClean="0"/>
              <a:t>(see Nomination Packet for full list of b/c’s)</a:t>
            </a:r>
            <a:endParaRPr lang="en-US" sz="2800" i="1" dirty="0"/>
          </a:p>
        </p:txBody>
      </p:sp>
      <p:pic>
        <p:nvPicPr>
          <p:cNvPr id="4098" name="Picture 2" descr="http://www.metrocouncil.org/Communities/Planning/Local-Planning-Assistance/Maps,-forms-misc/SectorRepMap-jpg.aspx?width=700&amp;height=7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04" y="1981200"/>
            <a:ext cx="2711396" cy="27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yellowmaps.com/maps/img/US/county-outline/stout2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97" y="2161167"/>
            <a:ext cx="3003603" cy="37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50" y="325675"/>
            <a:ext cx="39497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Agenda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4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About Nexus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Origins of BCLI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Why the BCLI?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The BCLI Model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The Training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Alum Testimony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Important Dates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8194" name="Picture 2" descr="http://static1.squarespace.com/static/553fae93e4b01d70400fa3b1/t/5548dbd5e4b0d188a9b37916/1430838250630/agenda1.jpg?format=1500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958975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79611"/>
            <a:ext cx="6400800" cy="1012851"/>
          </a:xfrm>
        </p:spPr>
        <p:txBody>
          <a:bodyPr>
            <a:normAutofit fontScale="90000"/>
          </a:bodyPr>
          <a:lstStyle/>
          <a:p>
            <a:pPr indent="-457200" algn="l"/>
            <a:r>
              <a:rPr lang="en-US" b="1" dirty="0" smtClean="0">
                <a:latin typeface="Cambria" pitchFamily="18" charset="0"/>
                <a:ea typeface="ＭＳ Ｐゴシック" pitchFamily="34" charset="-128"/>
              </a:rPr>
              <a:t>2. </a:t>
            </a: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Organizations </a:t>
            </a:r>
            <a:r>
              <a:rPr lang="en-US" b="1" dirty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Nominate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	You </a:t>
            </a:r>
            <a:r>
              <a:rPr lang="en-US" b="1" dirty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(and you apply)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4294967295"/>
          </p:nvPr>
        </p:nvSpPr>
        <p:spPr>
          <a:xfrm>
            <a:off x="609600" y="2209800"/>
            <a:ext cx="8153400" cy="3352800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600" b="1" dirty="0" smtClean="0">
                <a:solidFill>
                  <a:srgbClr val="7030A0"/>
                </a:solidFill>
                <a:latin typeface="Cambria"/>
                <a:cs typeface="Cambria"/>
              </a:rPr>
              <a:t>Who Nominates You? </a:t>
            </a:r>
            <a:r>
              <a:rPr lang="en-US" sz="2600" b="1" dirty="0" smtClean="0">
                <a:solidFill>
                  <a:srgbClr val="FF0000"/>
                </a:solidFill>
                <a:latin typeface="Cambria"/>
                <a:cs typeface="Cambria"/>
              </a:rPr>
              <a:t>**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BCLI Alumni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Community </a:t>
            </a:r>
            <a:r>
              <a:rPr lang="en-US" sz="2400" i="1" dirty="0">
                <a:latin typeface="Cambria"/>
                <a:cs typeface="Cambria"/>
              </a:rPr>
              <a:t>&amp; Economic Development </a:t>
            </a:r>
            <a:endParaRPr lang="en-US" sz="2400" i="1" dirty="0" smtClean="0">
              <a:latin typeface="Cambria"/>
              <a:cs typeface="Cambria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Faith-Based</a:t>
            </a:r>
            <a:endParaRPr lang="en-US" sz="2400" i="1" dirty="0">
              <a:latin typeface="Cambria"/>
              <a:cs typeface="Cambria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Labor</a:t>
            </a:r>
            <a:endParaRPr lang="en-US" sz="2400" i="1" dirty="0">
              <a:latin typeface="Cambria"/>
              <a:cs typeface="Cambria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Leadership Programs</a:t>
            </a:r>
          </a:p>
          <a:p>
            <a:pPr marL="0" indent="0">
              <a:buClr>
                <a:srgbClr val="FFC000"/>
              </a:buClr>
              <a:buNone/>
              <a:defRPr/>
            </a:pPr>
            <a:endParaRPr lang="en-US" sz="2400" i="1" dirty="0" smtClean="0">
              <a:latin typeface="Cambria"/>
              <a:cs typeface="Cambria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Grassroots/Community </a:t>
            </a:r>
            <a:r>
              <a:rPr lang="en-US" sz="2400" i="1" dirty="0">
                <a:latin typeface="Cambria"/>
                <a:cs typeface="Cambria"/>
              </a:rPr>
              <a:t>Organizing </a:t>
            </a:r>
          </a:p>
          <a:p>
            <a:pPr marL="342900" lvl="1" indent="-342900">
              <a:buClr>
                <a:srgbClr val="FFC000"/>
              </a:buClr>
              <a:buSzPct val="101000"/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Cambria"/>
                <a:cs typeface="Cambria"/>
              </a:rPr>
              <a:t>Government</a:t>
            </a:r>
            <a:endParaRPr lang="en-US" sz="2400" i="1" dirty="0">
              <a:latin typeface="Cambria"/>
              <a:cs typeface="Cambria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latin typeface="Cambria"/>
                <a:cs typeface="Cambria"/>
              </a:rPr>
              <a:t>Policy </a:t>
            </a:r>
            <a:r>
              <a:rPr lang="en-US" sz="2400" i="1" dirty="0" smtClean="0">
                <a:latin typeface="Cambria"/>
                <a:cs typeface="Cambria"/>
              </a:rPr>
              <a:t>Advocacy</a:t>
            </a:r>
            <a:endParaRPr lang="en-US" sz="2400" i="1" dirty="0">
              <a:latin typeface="Cambria"/>
              <a:cs typeface="Cambria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latin typeface="Cambria"/>
                <a:cs typeface="Cambria"/>
              </a:rPr>
              <a:t>Nonprofit </a:t>
            </a:r>
            <a:r>
              <a:rPr lang="en-US" sz="2400" i="1" dirty="0" smtClean="0">
                <a:latin typeface="Cambria"/>
                <a:cs typeface="Cambria"/>
              </a:rPr>
              <a:t>Organizations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495300" y="5490029"/>
            <a:ext cx="8153400" cy="942491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Cambria"/>
                <a:cs typeface="Cambria"/>
              </a:rPr>
              <a:t>**1 Organization can nominate 1 Candidate each year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Cambria"/>
                <a:cs typeface="Cambria"/>
              </a:rPr>
              <a:t>&amp; 1 Alum can nominate 1 Candidate each year**</a:t>
            </a:r>
            <a:endParaRPr lang="en-US" sz="2000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43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mbria"/>
                <a:cs typeface="Cambria"/>
              </a:rPr>
              <a:t>What is the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75" y="1567287"/>
            <a:ext cx="8061325" cy="5065287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  <a:defRPr/>
            </a:pPr>
            <a:r>
              <a:rPr lang="en-US" sz="3000" b="1" dirty="0" smtClean="0">
                <a:latin typeface="Cambria"/>
                <a:cs typeface="Cambria"/>
              </a:rPr>
              <a:t>From </a:t>
            </a:r>
            <a:r>
              <a:rPr lang="en-US" sz="3000" b="1" dirty="0">
                <a:latin typeface="Cambria"/>
                <a:cs typeface="Cambria"/>
              </a:rPr>
              <a:t>the </a:t>
            </a:r>
            <a:r>
              <a:rPr lang="en-US" sz="3000" b="1" u="sng" dirty="0">
                <a:latin typeface="Cambria"/>
                <a:cs typeface="Cambria"/>
              </a:rPr>
              <a:t>Nominator</a:t>
            </a:r>
            <a:r>
              <a:rPr lang="en-US" sz="3000" b="1" dirty="0" smtClean="0">
                <a:latin typeface="Cambria"/>
                <a:cs typeface="Cambria"/>
              </a:rPr>
              <a:t>:</a:t>
            </a:r>
          </a:p>
          <a:p>
            <a:pPr marL="400050" lvl="1" indent="0">
              <a:buNone/>
              <a:defRPr/>
            </a:pPr>
            <a:endParaRPr lang="en-US" sz="3000" b="1" dirty="0">
              <a:latin typeface="Cambria"/>
              <a:cs typeface="Cambria"/>
            </a:endParaRPr>
          </a:p>
          <a:p>
            <a:pPr marL="3600450" lvl="7" indent="-457200">
              <a:buFont typeface="+mj-lt"/>
              <a:buAutoNum type="arabicPeriod"/>
              <a:defRPr/>
            </a:pPr>
            <a:r>
              <a:rPr lang="en-US" sz="2200" dirty="0">
                <a:latin typeface="Cambria"/>
                <a:cs typeface="Cambria"/>
              </a:rPr>
              <a:t>Nomination Cover Sheet</a:t>
            </a:r>
          </a:p>
          <a:p>
            <a:pPr marL="3600450" lvl="7" indent="-457200">
              <a:buFont typeface="+mj-lt"/>
              <a:buAutoNum type="arabicPeriod"/>
              <a:defRPr/>
            </a:pPr>
            <a:r>
              <a:rPr lang="en-US" sz="2200" dirty="0" smtClean="0">
                <a:latin typeface="Cambria"/>
                <a:cs typeface="Cambria"/>
              </a:rPr>
              <a:t>Nominating Letter</a:t>
            </a:r>
            <a:endParaRPr lang="en-US" sz="2200" dirty="0">
              <a:latin typeface="Cambria"/>
              <a:cs typeface="Cambria"/>
            </a:endParaRPr>
          </a:p>
          <a:p>
            <a:pPr marL="3143250" lvl="7" indent="0">
              <a:buNone/>
              <a:defRPr/>
            </a:pPr>
            <a:endParaRPr lang="en-US" i="1" dirty="0" smtClean="0">
              <a:latin typeface="Cambria"/>
              <a:cs typeface="Cambria"/>
            </a:endParaRPr>
          </a:p>
          <a:p>
            <a:pPr marL="3143250" lvl="7" indent="0">
              <a:buNone/>
              <a:defRPr/>
            </a:pPr>
            <a:endParaRPr lang="en-US" i="1" dirty="0" smtClean="0">
              <a:latin typeface="Cambria"/>
              <a:cs typeface="Cambria"/>
            </a:endParaRPr>
          </a:p>
          <a:p>
            <a:pPr marL="457200" lvl="1" indent="0">
              <a:buNone/>
              <a:defRPr/>
            </a:pPr>
            <a:r>
              <a:rPr lang="en-US" sz="3000" b="1" dirty="0" smtClean="0">
                <a:latin typeface="Cambria"/>
                <a:cs typeface="Cambria"/>
              </a:rPr>
              <a:t>From </a:t>
            </a:r>
            <a:r>
              <a:rPr lang="en-US" sz="3000" b="1" dirty="0">
                <a:latin typeface="Cambria"/>
                <a:cs typeface="Cambria"/>
              </a:rPr>
              <a:t>the </a:t>
            </a:r>
            <a:r>
              <a:rPr lang="en-US" sz="3000" b="1" u="sng" dirty="0">
                <a:latin typeface="Cambria"/>
                <a:cs typeface="Cambria"/>
              </a:rPr>
              <a:t>Candidate</a:t>
            </a:r>
            <a:r>
              <a:rPr lang="en-US" sz="3000" b="1" dirty="0" smtClean="0">
                <a:latin typeface="Cambria"/>
                <a:cs typeface="Cambria"/>
              </a:rPr>
              <a:t>:</a:t>
            </a:r>
          </a:p>
          <a:p>
            <a:pPr marL="457200" lvl="1" indent="0">
              <a:buNone/>
              <a:defRPr/>
            </a:pPr>
            <a:endParaRPr lang="en-US" sz="3000" b="1" dirty="0">
              <a:latin typeface="Cambria"/>
              <a:cs typeface="Cambria"/>
            </a:endParaRPr>
          </a:p>
          <a:p>
            <a:pPr marL="3657600" lvl="7" indent="-457200">
              <a:buFont typeface="+mj-lt"/>
              <a:buAutoNum type="arabicPeriod" startAt="3"/>
              <a:defRPr/>
            </a:pPr>
            <a:r>
              <a:rPr lang="en-US" sz="2200" dirty="0" smtClean="0">
                <a:latin typeface="Cambria"/>
                <a:cs typeface="Cambria"/>
              </a:rPr>
              <a:t>Nominee Cover Sheet</a:t>
            </a:r>
          </a:p>
          <a:p>
            <a:pPr marL="3657600" lvl="7" indent="-457200">
              <a:buFont typeface="+mj-lt"/>
              <a:buAutoNum type="arabicPeriod" startAt="3"/>
              <a:defRPr/>
            </a:pPr>
            <a:r>
              <a:rPr lang="en-US" sz="2200" dirty="0" smtClean="0">
                <a:latin typeface="Cambria"/>
                <a:cs typeface="Cambria"/>
              </a:rPr>
              <a:t>Letter </a:t>
            </a:r>
            <a:r>
              <a:rPr lang="en-US" sz="2200" dirty="0">
                <a:latin typeface="Cambria"/>
                <a:cs typeface="Cambria"/>
              </a:rPr>
              <a:t>of Interest</a:t>
            </a:r>
          </a:p>
          <a:p>
            <a:pPr marL="3657600" lvl="7" indent="-457200">
              <a:buFont typeface="+mj-lt"/>
              <a:buAutoNum type="arabicPeriod" startAt="3"/>
              <a:defRPr/>
            </a:pPr>
            <a:r>
              <a:rPr lang="en-US" sz="2200" dirty="0">
                <a:latin typeface="Cambria"/>
                <a:cs typeface="Cambria"/>
              </a:rPr>
              <a:t>Current </a:t>
            </a:r>
            <a:r>
              <a:rPr lang="en-US" sz="2200" dirty="0" smtClean="0">
                <a:latin typeface="Cambria"/>
                <a:cs typeface="Cambria"/>
              </a:rPr>
              <a:t>Resume</a:t>
            </a:r>
          </a:p>
          <a:p>
            <a:pPr marL="3200400" lvl="7" indent="0">
              <a:buNone/>
              <a:defRPr/>
            </a:pPr>
            <a:endParaRPr lang="en-US" sz="2200" dirty="0" smtClean="0">
              <a:latin typeface="Cambria"/>
              <a:cs typeface="Cambria"/>
            </a:endParaRPr>
          </a:p>
          <a:p>
            <a:pPr marL="0" indent="0" algn="r">
              <a:buNone/>
            </a:pPr>
            <a:r>
              <a:rPr lang="en-US" sz="2000" i="1" dirty="0" smtClean="0"/>
              <a:t>(see </a:t>
            </a:r>
            <a:r>
              <a:rPr lang="en-US" sz="2000" i="1" smtClean="0"/>
              <a:t>pages 5-6 </a:t>
            </a:r>
            <a:r>
              <a:rPr lang="en-US" sz="2000" i="1" dirty="0" smtClean="0"/>
              <a:t>in the Nomination Packet)</a:t>
            </a:r>
            <a:endParaRPr lang="en-US" sz="20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16" y="2362200"/>
            <a:ext cx="2028542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4572000"/>
            <a:ext cx="2326094" cy="13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0113"/>
            <a:ext cx="7099300" cy="11100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What if I am not affiliated with an organization?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467600" cy="425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Nexus can connect you!</a:t>
            </a:r>
          </a:p>
          <a:p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Align by interest area</a:t>
            </a: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Nominations hold candidates </a:t>
            </a:r>
            <a:r>
              <a:rPr lang="en-US" sz="2400" u="sng" dirty="0" smtClean="0">
                <a:latin typeface="Cambria" pitchFamily="18" charset="0"/>
                <a:ea typeface="ＭＳ Ｐゴシック" pitchFamily="34" charset="-128"/>
              </a:rPr>
              <a:t>accountable to a community</a:t>
            </a:r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, since the BCLI is not just your average leadership institute!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</p:txBody>
      </p:sp>
      <p:pic>
        <p:nvPicPr>
          <p:cNvPr id="14338" name="Picture 2" descr="http://news.champlain.edu/wp-content/uploads/2015/10/two-people-working-together-clipart-jcxEd4aj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67287"/>
            <a:ext cx="27527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8975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 </a:t>
            </a:r>
            <a:r>
              <a:rPr lang="en-US" b="1" dirty="0">
                <a:solidFill>
                  <a:srgbClr val="7030A0"/>
                </a:solidFill>
              </a:rPr>
              <a:t>H</a:t>
            </a:r>
            <a:r>
              <a:rPr lang="en-US" b="1" dirty="0" smtClean="0">
                <a:solidFill>
                  <a:srgbClr val="7030A0"/>
                </a:solidFill>
              </a:rPr>
              <a:t>ow we select our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cohort of 15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2252948"/>
            <a:ext cx="1860505" cy="1480852"/>
            <a:chOff x="1416097" y="1297026"/>
            <a:chExt cx="1860505" cy="1480852"/>
          </a:xfrm>
          <a:solidFill>
            <a:srgbClr val="FFC000"/>
          </a:solidFill>
        </p:grpSpPr>
        <p:sp>
          <p:nvSpPr>
            <p:cNvPr id="8" name="Hexagon 7"/>
            <p:cNvSpPr/>
            <p:nvPr/>
          </p:nvSpPr>
          <p:spPr>
            <a:xfrm>
              <a:off x="1416097" y="1297026"/>
              <a:ext cx="1860505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1568497" y="1518653"/>
              <a:ext cx="1524000" cy="1037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7940" rIns="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Issue Familiarity</a:t>
              </a:r>
              <a:endParaRPr lang="en-US" sz="22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5880" y="3829936"/>
            <a:ext cx="1724558" cy="1480852"/>
            <a:chOff x="1484071" y="2933783"/>
            <a:chExt cx="1724558" cy="1480852"/>
          </a:xfrm>
          <a:solidFill>
            <a:schemeClr val="accent5">
              <a:lumMod val="75000"/>
            </a:schemeClr>
          </a:solidFill>
        </p:grpSpPr>
        <p:sp>
          <p:nvSpPr>
            <p:cNvPr id="11" name="Hexagon 10"/>
            <p:cNvSpPr/>
            <p:nvPr/>
          </p:nvSpPr>
          <p:spPr>
            <a:xfrm>
              <a:off x="1484071" y="2933783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1751189" y="3163153"/>
              <a:ext cx="1190323" cy="102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Region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400" y="3091148"/>
            <a:ext cx="1724558" cy="1480852"/>
            <a:chOff x="4460489" y="1259163"/>
            <a:chExt cx="1724558" cy="1480852"/>
          </a:xfrm>
        </p:grpSpPr>
        <p:sp>
          <p:nvSpPr>
            <p:cNvPr id="14" name="Hexagon 13"/>
            <p:cNvSpPr/>
            <p:nvPr/>
          </p:nvSpPr>
          <p:spPr>
            <a:xfrm>
              <a:off x="4460489" y="1259163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4727607" y="1488533"/>
              <a:ext cx="1190323" cy="1022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Gender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33242" y="2286000"/>
            <a:ext cx="1724558" cy="1480852"/>
            <a:chOff x="5935370" y="489376"/>
            <a:chExt cx="1724558" cy="1480852"/>
          </a:xfrm>
          <a:solidFill>
            <a:srgbClr val="00B050"/>
          </a:solidFill>
        </p:grpSpPr>
        <p:sp>
          <p:nvSpPr>
            <p:cNvPr id="17" name="Hexagon 16"/>
            <p:cNvSpPr/>
            <p:nvPr/>
          </p:nvSpPr>
          <p:spPr>
            <a:xfrm>
              <a:off x="5935370" y="489376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>
              <a:off x="6202488" y="718746"/>
              <a:ext cx="1190323" cy="102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Sector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853148"/>
            <a:ext cx="1834430" cy="1480852"/>
            <a:chOff x="5867394" y="3657603"/>
            <a:chExt cx="1834430" cy="1480852"/>
          </a:xfrm>
        </p:grpSpPr>
        <p:sp>
          <p:nvSpPr>
            <p:cNvPr id="20" name="Hexagon 19"/>
            <p:cNvSpPr/>
            <p:nvPr/>
          </p:nvSpPr>
          <p:spPr>
            <a:xfrm>
              <a:off x="5867394" y="3657603"/>
              <a:ext cx="1834430" cy="14808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/>
            <p:nvPr/>
          </p:nvSpPr>
          <p:spPr>
            <a:xfrm>
              <a:off x="6056589" y="3898261"/>
              <a:ext cx="1448005" cy="103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Advocacy Experience</a:t>
              </a:r>
              <a:endParaRPr lang="en-US" sz="22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57242" y="3091148"/>
            <a:ext cx="1724558" cy="1480852"/>
            <a:chOff x="7419441" y="3014715"/>
            <a:chExt cx="1724558" cy="1480852"/>
          </a:xfrm>
          <a:solidFill>
            <a:schemeClr val="accent5">
              <a:lumMod val="75000"/>
            </a:schemeClr>
          </a:solidFill>
        </p:grpSpPr>
        <p:sp>
          <p:nvSpPr>
            <p:cNvPr id="23" name="Hexagon 22"/>
            <p:cNvSpPr/>
            <p:nvPr/>
          </p:nvSpPr>
          <p:spPr>
            <a:xfrm>
              <a:off x="7419441" y="3014715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7686559" y="3179363"/>
              <a:ext cx="1190323" cy="102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Race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0" y="4691348"/>
            <a:ext cx="1724558" cy="1480852"/>
            <a:chOff x="7419441" y="2993141"/>
            <a:chExt cx="1724558" cy="1480852"/>
          </a:xfrm>
          <a:solidFill>
            <a:srgbClr val="00B050"/>
          </a:solidFill>
        </p:grpSpPr>
        <p:sp>
          <p:nvSpPr>
            <p:cNvPr id="26" name="Hexagon 25"/>
            <p:cNvSpPr/>
            <p:nvPr/>
          </p:nvSpPr>
          <p:spPr>
            <a:xfrm>
              <a:off x="7419441" y="2993141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7686559" y="3178593"/>
              <a:ext cx="1190323" cy="102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Passion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63650" y="4691348"/>
            <a:ext cx="1724558" cy="1480852"/>
            <a:chOff x="7419441" y="2949993"/>
            <a:chExt cx="1724558" cy="1480852"/>
          </a:xfrm>
          <a:solidFill>
            <a:srgbClr val="FFC000"/>
          </a:solidFill>
        </p:grpSpPr>
        <p:sp>
          <p:nvSpPr>
            <p:cNvPr id="29" name="Hexagon 28"/>
            <p:cNvSpPr/>
            <p:nvPr/>
          </p:nvSpPr>
          <p:spPr>
            <a:xfrm>
              <a:off x="7419441" y="2949993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7419441" y="3147081"/>
              <a:ext cx="1724558" cy="10221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Sexual Orientation</a:t>
              </a:r>
              <a:endParaRPr lang="en-US" sz="22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22767" y="1490948"/>
            <a:ext cx="1724558" cy="1480852"/>
            <a:chOff x="7419441" y="2949993"/>
            <a:chExt cx="1724558" cy="1480852"/>
          </a:xfrm>
          <a:solidFill>
            <a:srgbClr val="FFC000"/>
          </a:solidFill>
        </p:grpSpPr>
        <p:sp>
          <p:nvSpPr>
            <p:cNvPr id="32" name="Hexagon 31"/>
            <p:cNvSpPr/>
            <p:nvPr/>
          </p:nvSpPr>
          <p:spPr>
            <a:xfrm>
              <a:off x="7419441" y="2949993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/>
            <p:cNvSpPr/>
            <p:nvPr/>
          </p:nvSpPr>
          <p:spPr>
            <a:xfrm>
              <a:off x="7419441" y="3223281"/>
              <a:ext cx="1724558" cy="10221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Ability</a:t>
              </a:r>
              <a:endParaRPr lang="en-US" sz="22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77000" y="2252948"/>
            <a:ext cx="1724558" cy="1480852"/>
            <a:chOff x="7419441" y="2949993"/>
            <a:chExt cx="1724558" cy="1480852"/>
          </a:xfrm>
        </p:grpSpPr>
        <p:sp>
          <p:nvSpPr>
            <p:cNvPr id="35" name="Hexagon 34"/>
            <p:cNvSpPr/>
            <p:nvPr/>
          </p:nvSpPr>
          <p:spPr>
            <a:xfrm>
              <a:off x="7419441" y="2949993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/>
            <p:nvPr/>
          </p:nvSpPr>
          <p:spPr>
            <a:xfrm>
              <a:off x="7571841" y="3211645"/>
              <a:ext cx="1457440" cy="1022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bg1"/>
                  </a:solidFill>
                  <a:latin typeface="Cambria"/>
                  <a:cs typeface="Cambria"/>
                </a:rPr>
                <a:t>Ethnicity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05042" y="3853148"/>
            <a:ext cx="1724558" cy="1480852"/>
            <a:chOff x="7419441" y="2949993"/>
            <a:chExt cx="1724558" cy="1480852"/>
          </a:xfrm>
          <a:solidFill>
            <a:srgbClr val="FFC000"/>
          </a:solidFill>
        </p:grpSpPr>
        <p:sp>
          <p:nvSpPr>
            <p:cNvPr id="38" name="Hexagon 37"/>
            <p:cNvSpPr/>
            <p:nvPr/>
          </p:nvSpPr>
          <p:spPr>
            <a:xfrm>
              <a:off x="7419441" y="2949993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exagon 4"/>
            <p:cNvSpPr/>
            <p:nvPr/>
          </p:nvSpPr>
          <p:spPr>
            <a:xfrm>
              <a:off x="7571841" y="3211645"/>
              <a:ext cx="1457440" cy="10221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bg1"/>
                  </a:solidFill>
                  <a:latin typeface="Cambria"/>
                  <a:cs typeface="Cambria"/>
                </a:rPr>
                <a:t>Residency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82802" y="1490948"/>
            <a:ext cx="1724558" cy="1480852"/>
            <a:chOff x="7419441" y="3004619"/>
            <a:chExt cx="1724558" cy="1480852"/>
          </a:xfrm>
          <a:solidFill>
            <a:schemeClr val="accent5">
              <a:lumMod val="75000"/>
            </a:schemeClr>
          </a:solidFill>
        </p:grpSpPr>
        <p:sp>
          <p:nvSpPr>
            <p:cNvPr id="42" name="Hexagon 41"/>
            <p:cNvSpPr/>
            <p:nvPr/>
          </p:nvSpPr>
          <p:spPr>
            <a:xfrm>
              <a:off x="7419441" y="3004619"/>
              <a:ext cx="1724558" cy="148085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/>
            <p:nvPr/>
          </p:nvSpPr>
          <p:spPr>
            <a:xfrm>
              <a:off x="7686559" y="3179363"/>
              <a:ext cx="1190323" cy="102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Cambria"/>
                  <a:cs typeface="Cambria"/>
                </a:rPr>
                <a:t>Income</a:t>
              </a:r>
              <a:endParaRPr lang="en-US" sz="2400" b="1" kern="1200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7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Cohort Composition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43978" y="1600200"/>
          <a:ext cx="7256044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r:id="rId7" imgW="8100914" imgH="5053166" progId="Excel.Chart.8">
                  <p:embed/>
                </p:oleObj>
              </mc:Choice>
              <mc:Fallback>
                <p:oleObj r:id="rId7" imgW="8100914" imgH="5053166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978" y="1600200"/>
                        <a:ext cx="7256044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7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Ideal Candidate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8" y="374307"/>
            <a:ext cx="1473108" cy="11625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1199" y="1334349"/>
            <a:ext cx="6873240" cy="50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b="1" u="sng" dirty="0" smtClean="0">
                <a:solidFill>
                  <a:srgbClr val="7030A0"/>
                </a:solidFill>
                <a:latin typeface="Cambria" pitchFamily="18" charset="0"/>
              </a:rPr>
              <a:t>*Must*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Be committed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to social, </a:t>
            </a:r>
            <a:r>
              <a:rPr lang="en-US" dirty="0" smtClean="0">
                <a:latin typeface="Cambria" pitchFamily="18" charset="0"/>
              </a:rPr>
              <a:t>racial, and </a:t>
            </a:r>
            <a:r>
              <a:rPr lang="en-US" dirty="0">
                <a:latin typeface="Cambria" pitchFamily="18" charset="0"/>
              </a:rPr>
              <a:t>economic justice for </a:t>
            </a:r>
            <a:r>
              <a:rPr lang="en-US" dirty="0" smtClean="0">
                <a:latin typeface="Cambria" pitchFamily="18" charset="0"/>
              </a:rPr>
              <a:t>people </a:t>
            </a:r>
            <a:r>
              <a:rPr lang="en-US" dirty="0">
                <a:latin typeface="Cambria" pitchFamily="18" charset="0"/>
              </a:rPr>
              <a:t>of </a:t>
            </a:r>
            <a:r>
              <a:rPr lang="en-US" dirty="0" smtClean="0">
                <a:latin typeface="Cambria" pitchFamily="18" charset="0"/>
              </a:rPr>
              <a:t>color and other underrepresented communities. They must also have:</a:t>
            </a:r>
          </a:p>
          <a:p>
            <a:pPr marL="1200150" lvl="1" indent="-457200" eaLnBrk="1" hangingPunct="1">
              <a:buFont typeface="+mj-lt"/>
              <a:buAutoNum type="arabicPeriod"/>
            </a:pPr>
            <a:r>
              <a:rPr lang="en-US" u="sng" dirty="0" smtClean="0">
                <a:latin typeface="Cambria" pitchFamily="18" charset="0"/>
              </a:rPr>
              <a:t>A racial </a:t>
            </a:r>
            <a:r>
              <a:rPr lang="en-US" u="sng" dirty="0">
                <a:latin typeface="Cambria" pitchFamily="18" charset="0"/>
              </a:rPr>
              <a:t>equity analysis 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u="sng" dirty="0" smtClean="0">
                <a:latin typeface="Cambria" pitchFamily="18" charset="0"/>
              </a:rPr>
              <a:t>An Understand </a:t>
            </a:r>
            <a:r>
              <a:rPr lang="en-US" u="sng" dirty="0">
                <a:latin typeface="Cambria" pitchFamily="18" charset="0"/>
              </a:rPr>
              <a:t>impact of policy &amp; role of systems</a:t>
            </a:r>
          </a:p>
          <a:p>
            <a:pPr marL="1200150" lvl="1" indent="-457200" eaLnBrk="1" hangingPunct="1">
              <a:buFont typeface="+mj-lt"/>
              <a:buAutoNum type="arabicPeriod"/>
            </a:pPr>
            <a:r>
              <a:rPr lang="en-US" u="sng" dirty="0" smtClean="0">
                <a:latin typeface="Cambria" pitchFamily="18" charset="0"/>
              </a:rPr>
              <a:t>Experience (personal or professional) in advocacy and systems</a:t>
            </a:r>
            <a:endParaRPr lang="en-US" sz="1000" dirty="0" smtClean="0">
              <a:latin typeface="Cambri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Match residency requirements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for board/commission (i.e. ward/district)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latin typeface="Cambria" pitchFamily="18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endParaRPr lang="en-US" sz="1000" dirty="0" smtClean="0">
              <a:latin typeface="Cambri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Be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18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years of age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latin typeface="Cambri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1050" dirty="0" smtClean="0">
              <a:latin typeface="Cambri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Attend all monthly trainings/events </a:t>
            </a:r>
            <a:r>
              <a:rPr lang="en-US" i="1" dirty="0" smtClean="0">
                <a:latin typeface="Cambria" pitchFamily="18" charset="0"/>
              </a:rPr>
              <a:t>(see page 3 in NP)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i="1" dirty="0" smtClean="0">
              <a:latin typeface="Cambri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7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Commit to serve on a board or commission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798" y="1524000"/>
            <a:ext cx="1653401" cy="46705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3" name="Picture 3" descr="Circle Deq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5" y="3115428"/>
            <a:ext cx="1393232" cy="15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ircle Nich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3" y="1610458"/>
            <a:ext cx="1417676" cy="15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Circle-Luis-283x3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1" y="4623891"/>
            <a:ext cx="1407199" cy="14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46" y="381000"/>
            <a:ext cx="759455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Training </a:t>
            </a:r>
            <a:r>
              <a:rPr lang="en-US" b="1" dirty="0" smtClean="0">
                <a:solidFill>
                  <a:srgbClr val="7030A0"/>
                </a:solidFill>
              </a:rPr>
              <a:t>(7 months – October through April)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68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Each</a:t>
            </a:r>
            <a:r>
              <a:rPr lang="en-US" b="1" dirty="0" smtClean="0"/>
              <a:t> Month: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1 Saturday Session (9am – 5pm)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US" i="1" dirty="0" smtClean="0"/>
              <a:t>	[Closed to cohort only]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1 Thursday Issue Series (5:30pm – 8pm)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US" dirty="0"/>
              <a:t>	</a:t>
            </a:r>
            <a:r>
              <a:rPr lang="en-US" i="1" dirty="0" smtClean="0"/>
              <a:t>[Open to public]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Online readings, webinars &amp; discussions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16386" name="Picture 2" descr="http://resources.razorplanet.com/510611-8783/510611_1994_572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3733800" cy="27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static.ddmcdn.com/gif/building-brick-nano-wall-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6" y="1403772"/>
            <a:ext cx="8694604" cy="52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1567286"/>
            <a:ext cx="5021128" cy="12473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6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568098" y="4201002"/>
            <a:ext cx="2974975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Workforce Development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-228600" y="3167391"/>
            <a:ext cx="8983528" cy="2060937"/>
            <a:chOff x="-1255800" y="2943684"/>
            <a:chExt cx="8264846" cy="2061126"/>
          </a:xfrm>
        </p:grpSpPr>
        <p:sp>
          <p:nvSpPr>
            <p:cNvPr id="8" name="TextBox 7"/>
            <p:cNvSpPr txBox="1"/>
            <p:nvPr/>
          </p:nvSpPr>
          <p:spPr>
            <a:xfrm>
              <a:off x="4223873" y="3204990"/>
              <a:ext cx="2785173" cy="523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mbria"/>
                  <a:ea typeface="ＭＳ Ｐゴシック" charset="0"/>
                  <a:cs typeface="Cambria"/>
                </a:rPr>
                <a:t>Racial </a:t>
              </a:r>
              <a:r>
                <a:rPr lang="en-US" sz="2800" b="1" dirty="0" smtClean="0">
                  <a:latin typeface="Cambria"/>
                  <a:ea typeface="ＭＳ Ｐゴシック" charset="0"/>
                  <a:cs typeface="Cambria"/>
                </a:rPr>
                <a:t>Equity</a:t>
              </a:r>
              <a:endParaRPr lang="en-US" sz="2800" b="1" dirty="0"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5010" y="2943684"/>
              <a:ext cx="3004248" cy="523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itchFamily="18" charset="0"/>
                </a:rPr>
                <a:t>Transit &amp; Mobility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255800" y="4050615"/>
              <a:ext cx="4104005" cy="9541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itchFamily="18" charset="0"/>
                </a:rPr>
                <a:t>Land Use &amp; Economic Development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BCLI </a:t>
            </a:r>
            <a:r>
              <a:rPr lang="en-US" b="1" dirty="0">
                <a:solidFill>
                  <a:srgbClr val="7030A0"/>
                </a:solidFill>
              </a:rPr>
              <a:t>C</a:t>
            </a:r>
            <a:r>
              <a:rPr lang="en-US" b="1" dirty="0" smtClean="0">
                <a:solidFill>
                  <a:srgbClr val="7030A0"/>
                </a:solidFill>
              </a:rPr>
              <a:t>urriculum Highlights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85960" y="5100637"/>
            <a:ext cx="3657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Health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5626233" y="5517695"/>
            <a:ext cx="289560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Housing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3752850" y="1936818"/>
            <a:ext cx="4859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Cambria" pitchFamily="18" charset="0"/>
              </a:rPr>
              <a:t>Knowledge Foundations </a:t>
            </a:r>
            <a:endParaRPr lang="en-US" sz="2800" b="1" dirty="0">
              <a:latin typeface="Cambria" pitchFamily="18" charset="0"/>
            </a:endParaRPr>
          </a:p>
          <a:p>
            <a:pPr eaLnBrk="1" hangingPunct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81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9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2" y="381000"/>
            <a:ext cx="1473108" cy="1162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51" y="76200"/>
            <a:ext cx="8481449" cy="1143000"/>
          </a:xfrm>
        </p:spPr>
        <p:txBody>
          <a:bodyPr>
            <a:normAutofit/>
          </a:bodyPr>
          <a:lstStyle/>
          <a:p>
            <a:pPr algn="r"/>
            <a:r>
              <a:rPr lang="en-US" sz="3800" b="1" dirty="0" smtClean="0">
                <a:solidFill>
                  <a:srgbClr val="7030A0"/>
                </a:solidFill>
              </a:rPr>
              <a:t>Google Groups &amp; Fellow Benefits</a:t>
            </a:r>
            <a:endParaRPr lang="en-US" sz="3800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756120"/>
          </a:xfrm>
        </p:spPr>
        <p:txBody>
          <a:bodyPr>
            <a:normAutofit/>
          </a:bodyPr>
          <a:lstStyle/>
          <a:p>
            <a:r>
              <a:rPr lang="en-US" dirty="0" smtClean="0"/>
              <a:t>Google Group</a:t>
            </a:r>
          </a:p>
          <a:p>
            <a:r>
              <a:rPr lang="en-US" dirty="0" smtClean="0"/>
              <a:t>Post readings and videos</a:t>
            </a:r>
          </a:p>
          <a:p>
            <a:r>
              <a:rPr lang="en-US" dirty="0" smtClean="0"/>
              <a:t>Power Analysis Caucuses (PACs) your individual smaller group of fellows</a:t>
            </a:r>
          </a:p>
          <a:p>
            <a:r>
              <a:rPr lang="en-US" dirty="0" smtClean="0"/>
              <a:t>One on Ones with BCLI Staff</a:t>
            </a:r>
          </a:p>
          <a:p>
            <a:r>
              <a:rPr lang="en-US" dirty="0" smtClean="0"/>
              <a:t>Stipend: $500</a:t>
            </a:r>
            <a:endParaRPr lang="en-US" dirty="0"/>
          </a:p>
        </p:txBody>
      </p:sp>
      <p:pic>
        <p:nvPicPr>
          <p:cNvPr id="18434" name="Picture 2" descr="C:\Users\ABrown\Pictures\googlesi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67287"/>
            <a:ext cx="43857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0"/>
          <a:stretch/>
        </p:blipFill>
        <p:spPr bwMode="auto">
          <a:xfrm>
            <a:off x="498248" y="1514336"/>
            <a:ext cx="8147504" cy="49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304800"/>
            <a:ext cx="1244508" cy="9821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BCLI </a:t>
            </a:r>
            <a:r>
              <a:rPr lang="en-US" b="1" dirty="0" smtClean="0">
                <a:solidFill>
                  <a:srgbClr val="7030A0"/>
                </a:solidFill>
              </a:rPr>
              <a:t>Curriculum Highlights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183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Political Skills: </a:t>
            </a:r>
            <a:r>
              <a:rPr lang="en-US" b="1" dirty="0"/>
              <a:t>	</a:t>
            </a:r>
            <a:r>
              <a:rPr lang="en-US" dirty="0"/>
              <a:t>		</a:t>
            </a:r>
            <a:r>
              <a:rPr lang="en-US" b="1" dirty="0" smtClean="0"/>
              <a:t>Technical Skills:</a:t>
            </a:r>
            <a:r>
              <a:rPr lang="en-US" b="1" dirty="0"/>
              <a:t> </a:t>
            </a:r>
          </a:p>
          <a:p>
            <a:pPr lvl="1"/>
            <a:r>
              <a:rPr lang="en-US" sz="3200" dirty="0"/>
              <a:t>Organizing and Mobilizing 	</a:t>
            </a:r>
            <a:r>
              <a:rPr lang="en-US" sz="3200" dirty="0" smtClean="0"/>
              <a:t>-   </a:t>
            </a:r>
            <a:r>
              <a:rPr lang="en-US" sz="3200" dirty="0"/>
              <a:t>Robert’s Rules of Order</a:t>
            </a:r>
          </a:p>
          <a:p>
            <a:pPr lvl="1"/>
            <a:r>
              <a:rPr lang="en-US" sz="3200" dirty="0"/>
              <a:t>Leadership in Teams		</a:t>
            </a:r>
            <a:r>
              <a:rPr lang="en-US" sz="3200" dirty="0" smtClean="0"/>
              <a:t>-   Message Framing</a:t>
            </a:r>
            <a:endParaRPr lang="en-US" sz="3200" dirty="0"/>
          </a:p>
          <a:p>
            <a:pPr lvl="1"/>
            <a:r>
              <a:rPr lang="en-US" sz="3200" dirty="0"/>
              <a:t>Storytelling (My Personal Story</a:t>
            </a:r>
            <a:r>
              <a:rPr lang="en-US" sz="3200" dirty="0" smtClean="0"/>
              <a:t>)	-   </a:t>
            </a:r>
            <a:r>
              <a:rPr lang="en-US" sz="3200" dirty="0"/>
              <a:t>Municipal Budgets</a:t>
            </a:r>
          </a:p>
          <a:p>
            <a:pPr lvl="1"/>
            <a:r>
              <a:rPr lang="en-US" sz="3200" dirty="0"/>
              <a:t>Self-care				-   Writing Resolutions</a:t>
            </a:r>
          </a:p>
          <a:p>
            <a:pPr lvl="1"/>
            <a:r>
              <a:rPr lang="en-US" sz="3200" dirty="0"/>
              <a:t>Negotiation &amp; Persuasion		-   </a:t>
            </a:r>
            <a:r>
              <a:rPr lang="en-US" sz="3200" dirty="0" smtClean="0"/>
              <a:t>Commission Simulation</a:t>
            </a:r>
            <a:endParaRPr lang="en-US" sz="3200" dirty="0"/>
          </a:p>
          <a:p>
            <a:pPr lvl="1"/>
            <a:r>
              <a:rPr lang="en-US" sz="3200" dirty="0"/>
              <a:t>Creating Allies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Knowledge </a:t>
            </a:r>
            <a:r>
              <a:rPr lang="en-US" b="1" dirty="0" smtClean="0"/>
              <a:t>Integration Sessions:</a:t>
            </a:r>
            <a:endParaRPr lang="en-US" sz="3600" b="1" dirty="0"/>
          </a:p>
          <a:p>
            <a:pPr lvl="1"/>
            <a:r>
              <a:rPr lang="en-US" sz="3300" dirty="0"/>
              <a:t>Land Use </a:t>
            </a:r>
            <a:r>
              <a:rPr lang="en-US" sz="3300" dirty="0" smtClean="0"/>
              <a:t>Visioning </a:t>
            </a:r>
            <a:endParaRPr lang="en-US" sz="3300" dirty="0"/>
          </a:p>
          <a:p>
            <a:pPr lvl="1"/>
            <a:r>
              <a:rPr lang="en-US" sz="3300" dirty="0"/>
              <a:t>Evaluating Workforce Development Proposals</a:t>
            </a:r>
          </a:p>
          <a:p>
            <a:pPr lvl="1"/>
            <a:r>
              <a:rPr lang="en-US" sz="3300" dirty="0"/>
              <a:t>Community Benefits Agreements (CBA)</a:t>
            </a:r>
          </a:p>
          <a:p>
            <a:pPr lvl="1"/>
            <a:r>
              <a:rPr lang="en-US" sz="3300" dirty="0"/>
              <a:t>Transit-oriented Development (TOD) Trade-offs</a:t>
            </a:r>
          </a:p>
          <a:p>
            <a:pPr lvl="1"/>
            <a:r>
              <a:rPr lang="en-US" sz="3300" dirty="0"/>
              <a:t>Health </a:t>
            </a:r>
            <a:r>
              <a:rPr lang="en-US" sz="3300" dirty="0" smtClean="0"/>
              <a:t>Equity </a:t>
            </a:r>
          </a:p>
          <a:p>
            <a:pPr marL="57150" indent="0">
              <a:buNone/>
            </a:pPr>
            <a:endParaRPr lang="en-US" sz="33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692" y="5810071"/>
            <a:ext cx="840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 algn="r">
              <a:buNone/>
            </a:pPr>
            <a:r>
              <a:rPr lang="en-US" sz="2400" b="1" dirty="0">
                <a:solidFill>
                  <a:srgbClr val="7030A0"/>
                </a:solidFill>
              </a:rPr>
              <a:t>Which sounds the most interesting to you? </a:t>
            </a:r>
          </a:p>
          <a:p>
            <a:pPr marL="57150" indent="0" algn="r">
              <a:buNone/>
            </a:pPr>
            <a:r>
              <a:rPr lang="en-US" sz="2400" b="1" dirty="0">
                <a:solidFill>
                  <a:srgbClr val="7030A0"/>
                </a:solidFill>
              </a:rPr>
              <a:t>Least interesting?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5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2250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2" y="285300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489" y="225425"/>
            <a:ext cx="4724400" cy="11100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Who is Nexus?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92" y="1244570"/>
            <a:ext cx="8229600" cy="538483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en-US" sz="8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Community-building intermediary since 2003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Target population: Communities of color and other underrepresented communities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Work locally (3 </a:t>
            </a:r>
            <a:r>
              <a:rPr lang="en-US" sz="2000" dirty="0">
                <a:latin typeface="Cambria" pitchFamily="18" charset="0"/>
                <a:ea typeface="ＭＳ Ｐゴシック" pitchFamily="34" charset="-128"/>
              </a:rPr>
              <a:t>neighborhoods in Twin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Cities) and regionally</a:t>
            </a:r>
            <a:endParaRPr lang="en-US" sz="2000" dirty="0">
              <a:latin typeface="Cambria" pitchFamily="18" charset="0"/>
              <a:ea typeface="ＭＳ Ｐゴシック" pitchFamily="34" charset="-128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</a:t>
            </a:r>
          </a:p>
          <a:p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Work in 3 program areas: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Authorship: Community Engagement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Ownership: Community Wealth Building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Leadership: Building Capacity</a:t>
            </a:r>
          </a:p>
          <a:p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Our Work:  </a:t>
            </a:r>
          </a:p>
          <a:p>
            <a:pPr lvl="1"/>
            <a:r>
              <a:rPr lang="en-US" sz="2000" dirty="0" err="1" smtClean="0">
                <a:latin typeface="Cambria" pitchFamily="18" charset="0"/>
                <a:ea typeface="ＭＳ Ｐゴシック" pitchFamily="34" charset="-128"/>
              </a:rPr>
              <a:t>Regranted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$12 million in 12 years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Capacity building, technical support, strategic guidance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Community </a:t>
            </a:r>
            <a:r>
              <a:rPr lang="en-US" sz="2000" dirty="0" err="1" smtClean="0">
                <a:latin typeface="Cambria" pitchFamily="18" charset="0"/>
                <a:ea typeface="ＭＳ Ｐゴシック" pitchFamily="34" charset="-128"/>
              </a:rPr>
              <a:t>Collaboratives</a:t>
            </a: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Knowledge production</a:t>
            </a:r>
          </a:p>
          <a:p>
            <a:pPr marL="457200" lvl="1" indent="0">
              <a:buNone/>
            </a:pPr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Mission is to build more engaged and powerful communities</a:t>
            </a:r>
          </a:p>
          <a:p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</p:txBody>
      </p:sp>
      <p:pic>
        <p:nvPicPr>
          <p:cNvPr id="9220" name="Picture 4" descr="http://cliparts.co/cliparts/kcK/njR/kcKnjRR6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76" y="2552672"/>
            <a:ext cx="3043024" cy="23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04786"/>
            <a:ext cx="6553200" cy="10128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5. Getting Seated: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sz="3300" b="1" dirty="0" smtClean="0"/>
              <a:t>You </a:t>
            </a:r>
            <a:r>
              <a:rPr lang="en-US" sz="3300" b="1" dirty="0" smtClean="0">
                <a:solidFill>
                  <a:srgbClr val="7030A0"/>
                </a:solidFill>
              </a:rPr>
              <a:t>Apply</a:t>
            </a:r>
            <a:r>
              <a:rPr lang="en-US" sz="3300" b="1" dirty="0" smtClean="0"/>
              <a:t>. We </a:t>
            </a:r>
            <a:r>
              <a:rPr lang="en-US" sz="3300" b="1" dirty="0" smtClean="0">
                <a:solidFill>
                  <a:srgbClr val="7030A0"/>
                </a:solidFill>
              </a:rPr>
              <a:t>Support</a:t>
            </a:r>
            <a:r>
              <a:rPr lang="en-US" sz="3100" b="1" dirty="0" smtClean="0"/>
              <a:t>.</a:t>
            </a:r>
            <a:endParaRPr lang="en-US" sz="3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9489560"/>
              </p:ext>
            </p:extLst>
          </p:nvPr>
        </p:nvGraphicFramePr>
        <p:xfrm>
          <a:off x="531812" y="1567287"/>
          <a:ext cx="8080375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459" name="Picture 3" descr="C:\Users\ABrown\Dropbox\BCLI Issue Series\BCLI dec 10 UROC\IMG_27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ABrown\Dropbox\BCLI Photos\2015-2016 BCLI\BCLI Launch Event\Unedited Photos\IMG_381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28799"/>
            <a:ext cx="33147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ABrown\Dropbox\BCLI Issue Series\BCLI dec 10 UROC\IMG_277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799"/>
            <a:ext cx="20574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87" y="381000"/>
            <a:ext cx="627353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6. Expand </a:t>
            </a:r>
            <a:r>
              <a:rPr lang="en-US" b="1" dirty="0" smtClean="0">
                <a:solidFill>
                  <a:srgbClr val="7030A0"/>
                </a:solidFill>
              </a:rPr>
              <a:t>Networks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Get Support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93089" y="1450798"/>
            <a:ext cx="2745083" cy="1840470"/>
            <a:chOff x="7315194" y="2999"/>
            <a:chExt cx="5490164" cy="1840470"/>
          </a:xfrm>
        </p:grpSpPr>
        <p:sp>
          <p:nvSpPr>
            <p:cNvPr id="22" name="Rectangle 21"/>
            <p:cNvSpPr/>
            <p:nvPr/>
          </p:nvSpPr>
          <p:spPr>
            <a:xfrm>
              <a:off x="7315194" y="1066801"/>
              <a:ext cx="2996621" cy="7766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9808737" y="2999"/>
              <a:ext cx="2996621" cy="77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/>
                  <a:cs typeface="Cambria"/>
                </a:rPr>
                <a:t>Emails</a:t>
              </a:r>
              <a:endPara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1720" y="4472272"/>
            <a:ext cx="3216282" cy="848010"/>
            <a:chOff x="6934211" y="2971801"/>
            <a:chExt cx="3791378" cy="727882"/>
          </a:xfrm>
        </p:grpSpPr>
        <p:sp>
          <p:nvSpPr>
            <p:cNvPr id="25" name="Rectangle 24"/>
            <p:cNvSpPr/>
            <p:nvPr/>
          </p:nvSpPr>
          <p:spPr>
            <a:xfrm>
              <a:off x="6934211" y="2971801"/>
              <a:ext cx="2996621" cy="582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28967" y="3116756"/>
              <a:ext cx="2996622" cy="58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/>
                  <a:cs typeface="Cambria"/>
                </a:rPr>
                <a:t>Lunches</a:t>
              </a:r>
              <a:endParaRPr lang="en-US" sz="3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2579" y="2652712"/>
            <a:ext cx="8215621" cy="3519488"/>
            <a:chOff x="2057394" y="2514604"/>
            <a:chExt cx="8215621" cy="3519488"/>
          </a:xfrm>
        </p:grpSpPr>
        <p:sp>
          <p:nvSpPr>
            <p:cNvPr id="28" name="Rectangle 27"/>
            <p:cNvSpPr/>
            <p:nvPr/>
          </p:nvSpPr>
          <p:spPr>
            <a:xfrm>
              <a:off x="2057394" y="2514604"/>
              <a:ext cx="2996621" cy="9429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7974987" y="5348673"/>
              <a:ext cx="2298028" cy="68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" numCol="1" spcCol="1270" anchor="b" anchorCtr="0">
              <a:noAutofit/>
            </a:bodyPr>
            <a:lstStyle/>
            <a:p>
              <a:pPr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/>
                  <a:cs typeface="Cambria"/>
                </a:rPr>
                <a:t>Phone calls</a:t>
              </a:r>
              <a:endParaRPr lang="en-US" sz="3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460012" y="1746873"/>
            <a:ext cx="34246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Economic Development</a:t>
            </a: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Health</a:t>
            </a: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Housing</a:t>
            </a: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Transit</a:t>
            </a: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Workforce Development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r="3490" b="11220"/>
          <a:stretch/>
        </p:blipFill>
        <p:spPr>
          <a:xfrm rot="16200000">
            <a:off x="4086296" y="1961690"/>
            <a:ext cx="1515842" cy="1584007"/>
          </a:xfrm>
          <a:prstGeom prst="ellipse">
            <a:avLst/>
          </a:prstGeom>
          <a:ln>
            <a:solidFill>
              <a:srgbClr val="FFC000"/>
            </a:solidFill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69062"/>
            <a:ext cx="76200" cy="2532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636221" y="2819400"/>
            <a:ext cx="26909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654492" y="4951395"/>
            <a:ext cx="460308" cy="30640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2" name="Picture 2" descr="C:\Users\ABrown\Dropbox\BCLI Photos\2015-2016 BCLI\BCLI Issue Series November 2015\IMG_4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0" y="4529614"/>
            <a:ext cx="2667762" cy="17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Brown\Dropbox\BCLI Photos\2015-2016 BCLI\BCLI Issue Series November 2015\IMG_45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60" y="1995772"/>
            <a:ext cx="2921079" cy="19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Brown\Dropbox\BCLI Photos\2015-2016 BCLI\BCLI Issue Series November 2015\IMG_45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10" y="3733800"/>
            <a:ext cx="1445614" cy="21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5" y="225424"/>
            <a:ext cx="8689830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Thursday Night Issue Series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93089" y="2514600"/>
            <a:ext cx="1498311" cy="77666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925525" y="4190048"/>
            <a:ext cx="2542078" cy="6791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242579" y="2652712"/>
            <a:ext cx="2996621" cy="9429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2971800" y="1730038"/>
            <a:ext cx="571383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 smtClean="0">
                <a:latin typeface="Cambria" pitchFamily="18" charset="0"/>
              </a:rPr>
              <a:t>2015-2016 Issue Series Topics: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Intersectionality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Economic Development, part 1 &amp; 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Fined and Dimed: Impact of Transit Fines and Fees on Low-Wealth Communities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Parks Equity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 eaLnBrk="1" hangingPunct="1"/>
            <a:r>
              <a:rPr lang="en-US" sz="2400" b="1" dirty="0" smtClean="0">
                <a:latin typeface="Cambria" pitchFamily="18" charset="0"/>
              </a:rPr>
              <a:t>Examples of Speakers Included: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Diane Tran, MN Rising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Katya Pilling, Knutson Construction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Cameron Downey &amp; Canaan Ray-Strong, Juxtaposition Arts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Teresa Nelson, MN ACLU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Chaka Mkali, Hope Community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Dr. Raintry Salk, Metropolitan Council</a:t>
            </a:r>
          </a:p>
        </p:txBody>
      </p:sp>
      <p:pic>
        <p:nvPicPr>
          <p:cNvPr id="21506" name="Picture 2" descr="C:\Users\ABrown\Dropbox\BCLI Photos\2015-2016 BCLI\BCLI Issue Series November 2015\IMG_4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565794" cy="17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Brown\Dropbox\BCLI Photos\2015-2016 BCLI\BCLI Launch Event\Unedited Photos\IMG_38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7" y="3313267"/>
            <a:ext cx="2565794" cy="17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ABrown\Dropbox\BCLI Photos\2015-2016 BCLI\BCLI Launch Event\Unedited Photos\IMG_3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6" y="4688378"/>
            <a:ext cx="2597973" cy="17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7. Give Back, Connect and     Learn as </a:t>
            </a:r>
            <a:r>
              <a:rPr lang="en-US" b="1" dirty="0" smtClean="0">
                <a:solidFill>
                  <a:srgbClr val="7030A0"/>
                </a:solidFill>
              </a:rPr>
              <a:t>Alumni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30735"/>
            <a:ext cx="7924800" cy="2346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Professional Development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Best Practice Sharing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Continued Learning Opportunities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Networking and Socializing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  <a:ea typeface="ＭＳ Ｐゴシック" pitchFamily="34" charset="-128"/>
              </a:rPr>
              <a:t>Selecting and training new BCLI Cohorts</a:t>
            </a:r>
          </a:p>
          <a:p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46561"/>
          <a:stretch/>
        </p:blipFill>
        <p:spPr>
          <a:xfrm>
            <a:off x="381000" y="1530930"/>
            <a:ext cx="8382000" cy="24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8600"/>
            <a:ext cx="8778875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878" y="424287"/>
            <a:ext cx="618548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Twin Cities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BCLI Alumni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6178458" cy="4495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41 graduates: </a:t>
            </a:r>
          </a:p>
          <a:p>
            <a:pPr lvl="1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Minneapolis: 25</a:t>
            </a:r>
          </a:p>
          <a:p>
            <a:pPr lvl="1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St. Paul: 14</a:t>
            </a:r>
          </a:p>
          <a:p>
            <a:pPr lvl="1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Other (suburbs): 2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40 identify with a community of color; one as white low-wealth community member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Outcomes include: increased leadership, visibility and effectiveness</a:t>
            </a:r>
            <a:endParaRPr lang="en-US" b="1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sz="3200" dirty="0" smtClean="0">
              <a:latin typeface="Cambria" pitchFamily="18" charset="0"/>
              <a:ea typeface="ＭＳ Ｐゴシック" pitchFamily="34" charset="-128"/>
            </a:endParaRPr>
          </a:p>
        </p:txBody>
      </p:sp>
      <p:pic>
        <p:nvPicPr>
          <p:cNvPr id="22531" name="Picture 3" descr="Circle Jeanet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40" y="4743656"/>
            <a:ext cx="1303218" cy="13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ircle Ton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309688" cy="13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ircle Thor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07" y="2733675"/>
            <a:ext cx="1319388" cy="139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ircle-Luis-283x3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0686"/>
            <a:ext cx="1375244" cy="145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5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10200" cy="11100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Placements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67287"/>
            <a:ext cx="8470900" cy="506528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Twin Cities: 3 Cohorts</a:t>
            </a:r>
          </a:p>
          <a:p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22 </a:t>
            </a:r>
            <a:r>
              <a:rPr lang="en-US" sz="2400" smtClean="0">
                <a:latin typeface="Cambria" pitchFamily="18" charset="0"/>
                <a:ea typeface="ＭＳ Ｐゴシック" pitchFamily="34" charset="-128"/>
              </a:rPr>
              <a:t>of 41 </a:t>
            </a:r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placed or serve as policy staff for electeds</a:t>
            </a:r>
          </a:p>
          <a:p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Board &amp; Commission Placement Examples: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Ramsey County Workforce Investment Board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Minneapolis Community Environmental Advisory Committee</a:t>
            </a:r>
          </a:p>
          <a:p>
            <a:pPr lvl="1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Metropolitan Council Transportation Advisory Board </a:t>
            </a:r>
          </a:p>
          <a:p>
            <a:pPr marL="0" indent="0">
              <a:buNone/>
            </a:pPr>
            <a:endParaRPr lang="en-US" sz="2400" b="1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Oakland:</a:t>
            </a:r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8 Cohorts</a:t>
            </a:r>
          </a:p>
          <a:p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101 graduates total</a:t>
            </a:r>
            <a:endParaRPr lang="en-US" sz="2400" dirty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Cambria" pitchFamily="18" charset="0"/>
                <a:ea typeface="ＭＳ Ｐゴシック" pitchFamily="34" charset="-128"/>
              </a:rPr>
              <a:t>Examples of Bay Area Boards &amp; Commissions placed: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Oakland Housing Authority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Richmond Economic Development Commission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San Francisco Public Utilities Commission Community Advisory Committee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Important Dates </a:t>
            </a:r>
            <a:r>
              <a:rPr lang="en-US" dirty="0" smtClean="0"/>
              <a:t>2016-2017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3490" y="1676400"/>
            <a:ext cx="8179510" cy="43434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May 2</a:t>
            </a:r>
            <a:r>
              <a:rPr lang="en-US" sz="3200" b="1" baseline="30000" dirty="0" smtClean="0">
                <a:latin typeface="Cambria" pitchFamily="18" charset="0"/>
                <a:ea typeface="ＭＳ Ｐゴシック" pitchFamily="34" charset="-128"/>
              </a:rPr>
              <a:t>nd</a:t>
            </a: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: </a:t>
            </a:r>
            <a:r>
              <a:rPr lang="en-US" sz="3200" dirty="0" smtClean="0">
                <a:latin typeface="Cambria" pitchFamily="18" charset="0"/>
                <a:ea typeface="ＭＳ Ｐゴシック" pitchFamily="34" charset="-128"/>
              </a:rPr>
              <a:t>Nominations Open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ＭＳ Ｐゴシック" pitchFamily="34" charset="-128"/>
              </a:rPr>
              <a:t>July 1</a:t>
            </a:r>
            <a:r>
              <a:rPr lang="en-US" sz="3200" b="1" baseline="30000" dirty="0" smtClean="0">
                <a:solidFill>
                  <a:srgbClr val="FF0000"/>
                </a:solidFill>
                <a:latin typeface="Cambria" pitchFamily="18" charset="0"/>
                <a:ea typeface="ＭＳ Ｐゴシック" pitchFamily="34" charset="-128"/>
              </a:rPr>
              <a:t>st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ＭＳ Ｐゴシック" pitchFamily="34" charset="-128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ＭＳ Ｐゴシック" pitchFamily="34" charset="-128"/>
              </a:rPr>
              <a:t> Nominations Close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August: </a:t>
            </a:r>
            <a:r>
              <a:rPr lang="en-US" sz="3200" dirty="0" smtClean="0">
                <a:latin typeface="Cambria" pitchFamily="18" charset="0"/>
                <a:ea typeface="ＭＳ Ｐゴシック" pitchFamily="34" charset="-128"/>
              </a:rPr>
              <a:t>Interviews Conducted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Week of September 6</a:t>
            </a:r>
            <a:r>
              <a:rPr lang="en-US" sz="3200" b="1" baseline="30000" dirty="0" smtClean="0">
                <a:latin typeface="Cambria" pitchFamily="18" charset="0"/>
                <a:ea typeface="ＭＳ Ｐゴシック" pitchFamily="34" charset="-128"/>
              </a:rPr>
              <a:t>th</a:t>
            </a:r>
            <a:r>
              <a:rPr lang="en-US" b="1" dirty="0">
                <a:latin typeface="Cambria" pitchFamily="18" charset="0"/>
                <a:ea typeface="ＭＳ Ｐゴシック" pitchFamily="34" charset="-128"/>
              </a:rPr>
              <a:t>:</a:t>
            </a: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3200" dirty="0" smtClean="0">
                <a:latin typeface="Cambria" pitchFamily="18" charset="0"/>
                <a:ea typeface="ＭＳ Ｐゴシック" pitchFamily="34" charset="-128"/>
              </a:rPr>
              <a:t>Announce Cohort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October 6</a:t>
            </a:r>
            <a:r>
              <a:rPr lang="en-US" sz="3200" b="1" baseline="30000" dirty="0" smtClean="0">
                <a:latin typeface="Cambria" pitchFamily="18" charset="0"/>
                <a:ea typeface="ＭＳ Ｐゴシック" pitchFamily="34" charset="-128"/>
              </a:rPr>
              <a:t>th</a:t>
            </a: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: </a:t>
            </a:r>
            <a:r>
              <a:rPr lang="en-US" sz="3200" dirty="0" smtClean="0">
                <a:latin typeface="Cambria" pitchFamily="18" charset="0"/>
                <a:ea typeface="ＭＳ Ｐゴシック" pitchFamily="34" charset="-128"/>
              </a:rPr>
              <a:t>Launch Event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October – March: </a:t>
            </a:r>
            <a:r>
              <a:rPr lang="en-US" sz="3200" dirty="0" smtClean="0">
                <a:latin typeface="Cambria" pitchFamily="18" charset="0"/>
                <a:ea typeface="ＭＳ Ｐゴシック" pitchFamily="34" charset="-128"/>
              </a:rPr>
              <a:t>Training Sessions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April 13</a:t>
            </a:r>
            <a:r>
              <a:rPr lang="en-US" sz="3200" b="1" baseline="30000" dirty="0" smtClean="0">
                <a:latin typeface="Cambria" pitchFamily="18" charset="0"/>
                <a:ea typeface="ＭＳ Ｐゴシック" pitchFamily="34" charset="-128"/>
              </a:rPr>
              <a:t>th</a:t>
            </a:r>
  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            <a:t>: </a:t>
            </a:r>
            <a:r>
              <a:rPr lang="en-US" sz="3200" dirty="0" smtClean="0">
                <a:latin typeface="Cambria" pitchFamily="18" charset="0"/>
                <a:ea typeface="ＭＳ Ｐゴシック" pitchFamily="34" charset="-128"/>
              </a:rPr>
              <a:t>Graduation</a:t>
            </a:r>
          </a:p>
        </p:txBody>
      </p:sp>
    </p:spTree>
    <p:extLst>
      <p:ext uri="{BB962C8B-B14F-4D97-AF65-F5344CB8AC3E}">
        <p14:creationId xmlns:p14="http://schemas.microsoft.com/office/powerpoint/2010/main" val="22619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Thank you!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88"/>
            <a:ext cx="8229600" cy="45588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Terri Thao</a:t>
            </a:r>
          </a:p>
          <a:p>
            <a:pPr marL="0" indent="0" algn="ctr">
              <a:buNone/>
            </a:pPr>
            <a:r>
              <a:rPr lang="en-US" dirty="0" smtClean="0"/>
              <a:t>Program Director</a:t>
            </a:r>
          </a:p>
          <a:p>
            <a:pPr marL="0" indent="0" algn="ctr">
              <a:buNone/>
            </a:pPr>
            <a:r>
              <a:rPr lang="en-US" dirty="0" smtClean="0"/>
              <a:t>(651) 379-0505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tthao@nexuscp.org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Chai Lee</a:t>
            </a:r>
          </a:p>
          <a:p>
            <a:pPr marL="0" indent="0" algn="ctr">
              <a:buNone/>
            </a:pPr>
            <a:r>
              <a:rPr lang="en-US" dirty="0" smtClean="0"/>
              <a:t>Program Coordinator</a:t>
            </a:r>
          </a:p>
          <a:p>
            <a:pPr marL="0" indent="0" algn="ctr">
              <a:buNone/>
            </a:pPr>
            <a:r>
              <a:rPr lang="en-US" dirty="0" smtClean="0"/>
              <a:t>(651) 289-7029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hlinkClick r:id="rId5"/>
              </a:rPr>
              <a:t>clee@nexuscp.org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Applications online at </a:t>
            </a:r>
            <a:r>
              <a:rPr lang="en-US" dirty="0" smtClean="0">
                <a:solidFill>
                  <a:srgbClr val="C00000"/>
                </a:solidFill>
                <a:hlinkClick r:id="rId6"/>
              </a:rPr>
              <a:t>www.nexuscp.org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Like us on Facebook! </a:t>
            </a:r>
            <a:r>
              <a:rPr lang="en-US" dirty="0" smtClean="0">
                <a:hlinkClick r:id="rId7"/>
              </a:rPr>
              <a:t>www.facebook.com/nexuscp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7030A0"/>
                </a:solidFill>
                <a:latin typeface="Cambria" pitchFamily="18" charset="0"/>
              </a:rPr>
              <a:t>The BCLI </a:t>
            </a:r>
            <a:r>
              <a:rPr lang="en-US" sz="3600" b="1" dirty="0" smtClean="0">
                <a:solidFill>
                  <a:srgbClr val="7030A0"/>
                </a:solidFill>
                <a:latin typeface="Cambria" pitchFamily="18" charset="0"/>
              </a:rPr>
              <a:t>Origins</a:t>
            </a:r>
            <a:endParaRPr lang="en-US" sz="3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2637" y="5029200"/>
            <a:ext cx="8610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Cambria" pitchFamily="18" charset="0"/>
              </a:rPr>
              <a:t>Asked in 2009: What would it take </a:t>
            </a:r>
            <a:r>
              <a:rPr lang="en-US" sz="3200" b="1" dirty="0">
                <a:latin typeface="Cambria" pitchFamily="18" charset="0"/>
              </a:rPr>
              <a:t>to have not just </a:t>
            </a:r>
            <a:r>
              <a:rPr lang="en-US" altLang="en-US" sz="3200" b="1" dirty="0">
                <a:latin typeface="Cambria" pitchFamily="18" charset="0"/>
              </a:rPr>
              <a:t>“</a:t>
            </a:r>
            <a:r>
              <a:rPr lang="en-US" sz="3200" b="1" dirty="0">
                <a:latin typeface="Cambria" pitchFamily="18" charset="0"/>
              </a:rPr>
              <a:t>a seat at the table,</a:t>
            </a:r>
            <a:r>
              <a:rPr lang="en-US" altLang="en-US" sz="3200" b="1" dirty="0">
                <a:latin typeface="Cambria" pitchFamily="18" charset="0"/>
              </a:rPr>
              <a:t>”</a:t>
            </a:r>
            <a:r>
              <a:rPr lang="en-US" sz="3200" b="1" dirty="0">
                <a:latin typeface="Cambria" pitchFamily="18" charset="0"/>
              </a:rPr>
              <a:t> but a VOTE?</a:t>
            </a:r>
          </a:p>
          <a:p>
            <a:pPr eaLnBrk="1" hangingPunct="1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1886"/>
            <a:ext cx="8624637" cy="18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657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20 year environmental justice </a:t>
            </a:r>
          </a:p>
          <a:p>
            <a:pPr algn="ctr"/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non-profit organization</a:t>
            </a:r>
          </a:p>
          <a:p>
            <a:pPr algn="ctr"/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Oakland, CA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99300" cy="11100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The Time is Now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692" y="1553000"/>
            <a:ext cx="8406010" cy="5031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800" dirty="0" smtClean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sz="28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Shifting Demographics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Of </a:t>
            </a:r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race and ethnicity (In MN, 17% are from communities of color)</a:t>
            </a:r>
          </a:p>
          <a:p>
            <a:pPr lvl="1"/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Of different age groups (by 2030, 20% will be 65 and older)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  <a:hlinkClick r:id="rId5"/>
              </a:rPr>
              <a:t>http://www.mncompass.org/_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  <a:hlinkClick r:id="rId5"/>
              </a:rPr>
              <a:t>pdfs/fast-facts-from-minnesota-compass-2012-11-20.pdf</a:t>
            </a:r>
            <a:endParaRPr lang="en-US" sz="1400" b="1" dirty="0" smtClean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  <a:p>
            <a:pPr marL="457200" indent="-457200">
              <a:buFont typeface="Arial" pitchFamily="34" charset="0"/>
              <a:buAutoNum type="arabicParenR"/>
            </a:pPr>
            <a:endParaRPr lang="en-US" sz="2000" b="1" dirty="0" smtClean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sz="28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Economics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Economic </a:t>
            </a:r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competiveness </a:t>
            </a:r>
            <a:r>
              <a:rPr lang="en-US" sz="2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means </a:t>
            </a:r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everyone </a:t>
            </a:r>
            <a:r>
              <a:rPr lang="en-US" sz="2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must participate</a:t>
            </a:r>
            <a:endParaRPr lang="en-US" sz="2600" dirty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City of Minneapolis </a:t>
            </a:r>
            <a:r>
              <a:rPr lang="en-US" sz="2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commitment </a:t>
            </a:r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to </a:t>
            </a:r>
            <a:r>
              <a:rPr lang="en-US" sz="2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diversify </a:t>
            </a:r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Boards &amp; Commissions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City Comprehensive Planning in 2018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en-US" sz="2400" b="1" dirty="0" smtClean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</p:txBody>
      </p:sp>
      <p:pic>
        <p:nvPicPr>
          <p:cNvPr id="10242" name="Picture 2" descr="http://us.123rf.com/450wm/Tawng/Tawng1510/Tawng151000004/46980002-eps8-editable-vector-silhouette-of-a-business-team-working-together-to-lift-a-heavy-weight-barbell-w.jpg?ver=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71" y="503212"/>
            <a:ext cx="2185303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99300" cy="11100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Why the BCLI at Nexus?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81400" y="1716570"/>
            <a:ext cx="4876800" cy="36174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600" u="sng" dirty="0" smtClean="0">
                <a:latin typeface="Cambria" pitchFamily="18" charset="0"/>
                <a:ea typeface="ＭＳ Ｐゴシック" pitchFamily="34" charset="-128"/>
              </a:rPr>
              <a:t>Program Goals</a:t>
            </a:r>
          </a:p>
          <a:p>
            <a:pPr lvl="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Hold </a:t>
            </a:r>
            <a:r>
              <a:rPr lang="en-US" sz="2400" b="1" dirty="0">
                <a:solidFill>
                  <a:srgbClr val="7030A0"/>
                </a:solidFill>
                <a:latin typeface="Cambria" pitchFamily="18" charset="0"/>
              </a:rPr>
              <a:t>priority </a:t>
            </a: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seats</a:t>
            </a:r>
            <a:endParaRPr lang="en-US" sz="2400" b="1" dirty="0">
              <a:solidFill>
                <a:srgbClr val="7030A0"/>
              </a:solidFill>
              <a:latin typeface="Cambria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Leaders are </a:t>
            </a: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technically </a:t>
            </a:r>
            <a:r>
              <a:rPr lang="en-US" sz="2400" b="1" dirty="0">
                <a:solidFill>
                  <a:srgbClr val="7030A0"/>
                </a:solidFill>
                <a:latin typeface="Cambria" pitchFamily="18" charset="0"/>
              </a:rPr>
              <a:t>and politically prepared and </a:t>
            </a: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supported</a:t>
            </a:r>
            <a:endParaRPr lang="en-US" sz="2400" b="1" dirty="0">
              <a:solidFill>
                <a:srgbClr val="7030A0"/>
              </a:solidFill>
              <a:latin typeface="Cambria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Policies and resources </a:t>
            </a:r>
            <a:r>
              <a:rPr lang="en-US" sz="2400" dirty="0" smtClean="0">
                <a:latin typeface="Cambria" pitchFamily="18" charset="0"/>
              </a:rPr>
              <a:t>changed to reflect and respond to community.</a:t>
            </a:r>
            <a:endParaRPr lang="en-US" sz="24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5036457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We see the BCLI on a </a:t>
            </a:r>
            <a:r>
              <a:rPr lang="en-US" sz="2400" b="1" dirty="0">
                <a:solidFill>
                  <a:srgbClr val="7030A0"/>
                </a:solidFill>
                <a:latin typeface="Cambria" pitchFamily="18" charset="0"/>
                <a:ea typeface="ＭＳ Ｐゴシック" pitchFamily="34" charset="-128"/>
              </a:rPr>
              <a:t>broader leadership continuum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given all of the other great leadership work in the community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.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t="3920" r="12509" b="6517"/>
          <a:stretch/>
        </p:blipFill>
        <p:spPr>
          <a:xfrm rot="5400000">
            <a:off x="492614" y="2016616"/>
            <a:ext cx="31295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This is not your typical training program…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5692" y="1764910"/>
            <a:ext cx="8407308" cy="4865232"/>
          </a:xfrm>
        </p:spPr>
        <p:txBody>
          <a:bodyPr>
            <a:normAutofit fontScale="92500" lnSpcReduction="10000"/>
          </a:bodyPr>
          <a:lstStyle/>
          <a:p>
            <a:pPr marL="514350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Social </a:t>
            </a:r>
            <a:r>
              <a:rPr lang="en-US" dirty="0">
                <a:latin typeface="Cambria" pitchFamily="18" charset="0"/>
              </a:rPr>
              <a:t>change tool </a:t>
            </a:r>
            <a:r>
              <a:rPr lang="en-US" dirty="0" smtClean="0">
                <a:latin typeface="Cambria" pitchFamily="18" charset="0"/>
              </a:rPr>
              <a:t>to </a:t>
            </a:r>
            <a:r>
              <a:rPr lang="en-US" b="1" dirty="0">
                <a:latin typeface="Cambria" pitchFamily="18" charset="0"/>
              </a:rPr>
              <a:t>shape equitable policies at local government </a:t>
            </a:r>
            <a:r>
              <a:rPr lang="en-US" b="1" dirty="0" smtClean="0">
                <a:latin typeface="Cambria" pitchFamily="18" charset="0"/>
              </a:rPr>
              <a:t>level</a:t>
            </a:r>
          </a:p>
          <a:p>
            <a:pPr marL="514350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Focus on </a:t>
            </a:r>
            <a:r>
              <a:rPr lang="en-US" b="1" dirty="0" smtClean="0">
                <a:latin typeface="Cambria" pitchFamily="18" charset="0"/>
              </a:rPr>
              <a:t>power &amp; systems</a:t>
            </a:r>
          </a:p>
          <a:p>
            <a:pPr marL="514350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Everyone has </a:t>
            </a:r>
            <a:r>
              <a:rPr lang="en-US" b="1" dirty="0" smtClean="0">
                <a:latin typeface="Cambria" pitchFamily="18" charset="0"/>
              </a:rPr>
              <a:t>assets and is a leader</a:t>
            </a:r>
            <a:r>
              <a:rPr lang="en-US" dirty="0" smtClean="0">
                <a:latin typeface="Cambria" pitchFamily="18" charset="0"/>
              </a:rPr>
              <a:t> but have not been as visible in formal decision-making circles</a:t>
            </a:r>
          </a:p>
          <a:p>
            <a:pPr marL="514350" indent="-457200">
              <a:buClr>
                <a:srgbClr val="FFC000"/>
              </a:buClr>
            </a:pPr>
            <a:r>
              <a:rPr lang="en-US" b="1" dirty="0" smtClean="0">
                <a:latin typeface="Cambria" pitchFamily="18" charset="0"/>
              </a:rPr>
              <a:t>Accountability</a:t>
            </a:r>
            <a:r>
              <a:rPr lang="en-US" dirty="0" smtClean="0">
                <a:latin typeface="Cambria" pitchFamily="18" charset="0"/>
              </a:rPr>
              <a:t> to a broader community</a:t>
            </a:r>
          </a:p>
          <a:p>
            <a:pPr marL="514350" indent="-457200">
              <a:buClr>
                <a:srgbClr val="FFC000"/>
              </a:buClr>
            </a:pPr>
            <a:r>
              <a:rPr lang="en-US" dirty="0">
                <a:latin typeface="Cambria" pitchFamily="18" charset="0"/>
                <a:ea typeface="ＭＳ Ｐゴシック" pitchFamily="34" charset="-128"/>
              </a:rPr>
              <a:t>BCLI </a:t>
            </a:r>
            <a:r>
              <a:rPr lang="en-US" b="1" dirty="0">
                <a:latin typeface="Cambria" pitchFamily="18" charset="0"/>
                <a:ea typeface="ＭＳ Ｐゴシック" pitchFamily="34" charset="-128"/>
              </a:rPr>
              <a:t>ensures outcomes are shaped by different voices &amp; we are tracking the correct outcomes</a:t>
            </a:r>
          </a:p>
          <a:p>
            <a:pPr marL="514350" indent="-457200">
              <a:buClr>
                <a:srgbClr val="FFC000"/>
              </a:buClr>
            </a:pPr>
            <a:endParaRPr lang="en-US" dirty="0" smtClean="0">
              <a:latin typeface="Cambria" pitchFamily="18" charset="0"/>
            </a:endParaRPr>
          </a:p>
          <a:p>
            <a:pPr marL="514350" indent="-457200">
              <a:buClr>
                <a:srgbClr val="FFC000"/>
              </a:buClr>
            </a:pPr>
            <a:endParaRPr lang="en-US" dirty="0">
              <a:latin typeface="Cambria" pitchFamily="18" charset="0"/>
            </a:endParaRP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425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And we learn together…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5692" y="3581400"/>
            <a:ext cx="8407308" cy="3276600"/>
          </a:xfrm>
        </p:spPr>
        <p:txBody>
          <a:bodyPr>
            <a:normAutofit fontScale="92500"/>
          </a:bodyPr>
          <a:lstStyle/>
          <a:p>
            <a:pPr marL="514350" indent="-457200">
              <a:buClr>
                <a:srgbClr val="FFC000"/>
              </a:buClr>
            </a:pPr>
            <a:r>
              <a:rPr lang="en-US" b="1" dirty="0" smtClean="0">
                <a:latin typeface="Cambria" pitchFamily="18" charset="0"/>
              </a:rPr>
              <a:t>Co-hort model </a:t>
            </a:r>
            <a:r>
              <a:rPr lang="en-US" dirty="0" smtClean="0">
                <a:latin typeface="Cambria" pitchFamily="18" charset="0"/>
              </a:rPr>
              <a:t>is key to this work</a:t>
            </a:r>
          </a:p>
          <a:p>
            <a:pPr marL="514350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As well as </a:t>
            </a:r>
            <a:r>
              <a:rPr lang="en-US" b="1" dirty="0" smtClean="0">
                <a:latin typeface="Cambria" pitchFamily="18" charset="0"/>
              </a:rPr>
              <a:t>access to other networks</a:t>
            </a:r>
            <a:r>
              <a:rPr lang="en-US" dirty="0" smtClean="0">
                <a:latin typeface="Cambria" pitchFamily="18" charset="0"/>
              </a:rPr>
              <a:t>, including:</a:t>
            </a:r>
          </a:p>
          <a:p>
            <a:pPr marL="914400" lvl="1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Government, non-profit and private sectors</a:t>
            </a:r>
          </a:p>
          <a:p>
            <a:pPr marL="914400" lvl="1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Advocacy, organizing and engagement groups</a:t>
            </a:r>
          </a:p>
          <a:p>
            <a:pPr marL="914400" lvl="1" indent="-457200">
              <a:buClr>
                <a:srgbClr val="FFC000"/>
              </a:buClr>
            </a:pPr>
            <a:r>
              <a:rPr lang="en-US" dirty="0" smtClean="0">
                <a:latin typeface="Cambria" pitchFamily="18" charset="0"/>
              </a:rPr>
              <a:t>Community development, non-profit, transit, health </a:t>
            </a:r>
          </a:p>
          <a:p>
            <a:pPr marL="914400" lvl="1" indent="-457200">
              <a:buClr>
                <a:srgbClr val="FFC000"/>
              </a:buClr>
            </a:pPr>
            <a:endParaRPr lang="en-US" dirty="0" smtClean="0">
              <a:latin typeface="Cambria" pitchFamily="18" charset="0"/>
            </a:endParaRP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  <a:p>
            <a:pPr marL="57150" indent="0">
              <a:buClr>
                <a:srgbClr val="FFC000"/>
              </a:buClr>
              <a:buNone/>
            </a:pPr>
            <a:endParaRPr lang="en-US" dirty="0" smtClean="0">
              <a:latin typeface="Cambria" pitchFamily="18" charset="0"/>
            </a:endParaRPr>
          </a:p>
        </p:txBody>
      </p:sp>
      <p:pic>
        <p:nvPicPr>
          <p:cNvPr id="11267" name="Picture 3" descr="C:\Users\ABrown\Dropbox\BCLI Photos\2015-2016 BCLI\Graduation\EDITED PHOTOS\20160414-IMG_6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425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" y="404787"/>
            <a:ext cx="1473108" cy="11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7650"/>
            <a:ext cx="6530328" cy="13196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Our Vision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of an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Equity Agenda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2305" y="2922695"/>
            <a:ext cx="2789900" cy="151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7977" y="1752599"/>
            <a:ext cx="8553445" cy="487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A competitive, inclusive and sustainable region is one in which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members of all racial, ethnic and income groups have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more housing  and transportation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is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closer to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jobs, shops or schools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is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more energy independent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and helps protect clean air and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are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equitably benefiting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from local and regional opportunities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To achieve this,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an equity agenda needs to be created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that requires all sectors to participate, use of targeted strategies and focus on outcomes.</a:t>
            </a:r>
            <a:endParaRPr lang="en-US" sz="2400" dirty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75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3D629EAC82E4A806307D80851D007" ma:contentTypeVersion="3" ma:contentTypeDescription="Create a new document." ma:contentTypeScope="" ma:versionID="04816ef569bf99e934577f8525859308">
  <xsd:schema xmlns:xsd="http://www.w3.org/2001/XMLSchema" xmlns:xs="http://www.w3.org/2001/XMLSchema" xmlns:p="http://schemas.microsoft.com/office/2006/metadata/properties" xmlns:ns2="6ca184b2-e3ed-4f97-a3fd-af83238133d2" targetNamespace="http://schemas.microsoft.com/office/2006/metadata/properties" ma:root="true" ma:fieldsID="a17a39276cf296de4d2efdc78e536dec" ns2:_="">
    <xsd:import namespace="6ca184b2-e3ed-4f97-a3fd-af8323813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184b2-e3ed-4f97-a3fd-af8323813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D60AF-700E-49EB-87B0-1E9E51F63C9C}">
  <ds:schemaRefs>
    <ds:schemaRef ds:uri="6ca184b2-e3ed-4f97-a3fd-af83238133d2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7B56FE-43AE-42CF-8D46-FAEEFD6E0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5BE1E-7C62-4891-AEDC-9ED860CB5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184b2-e3ed-4f97-a3fd-af8323813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5519</TotalTime>
  <Words>2067</Words>
  <Application>Microsoft Office PowerPoint</Application>
  <PresentationFormat>On-screen Show (4:3)</PresentationFormat>
  <Paragraphs>467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Microsoft Excel Chart</vt:lpstr>
      <vt:lpstr>Boards and Commissions Leadership Institute Information Session 2016-17 Terri Thao Program Director Chai Lee  Program Coordinator </vt:lpstr>
      <vt:lpstr>Agenda</vt:lpstr>
      <vt:lpstr>Who is Nexus?</vt:lpstr>
      <vt:lpstr>The BCLI Origins</vt:lpstr>
      <vt:lpstr>The Time is Now</vt:lpstr>
      <vt:lpstr>Why the BCLI at Nexus?</vt:lpstr>
      <vt:lpstr>This is not your typical training program…</vt:lpstr>
      <vt:lpstr>And we learn together…</vt:lpstr>
      <vt:lpstr>Our Vision of an  Equity Agenda</vt:lpstr>
      <vt:lpstr>So What Do We Mean by  Equity?</vt:lpstr>
      <vt:lpstr>The BCLI Model</vt:lpstr>
      <vt:lpstr>Why a board or commission? What exactly do they do?</vt:lpstr>
      <vt:lpstr>But what about boards of nonprofit organizations?</vt:lpstr>
      <vt:lpstr>How does someone    advocate as a commissioner?</vt:lpstr>
      <vt:lpstr>What’s policy and how does it differ from law?</vt:lpstr>
      <vt:lpstr>BCLI: the Process</vt:lpstr>
      <vt:lpstr>  1. We Target Seats</vt:lpstr>
      <vt:lpstr>What issue areas do we target?</vt:lpstr>
      <vt:lpstr>Target BCLI Geographies for 2016-2017</vt:lpstr>
      <vt:lpstr>2. Organizations Nominate  You (and you apply)</vt:lpstr>
      <vt:lpstr>What is the Process?</vt:lpstr>
      <vt:lpstr>What if I am not affiliated with an organization?</vt:lpstr>
      <vt:lpstr>3.  How we select our  cohort of 15</vt:lpstr>
      <vt:lpstr>Cohort Composition</vt:lpstr>
      <vt:lpstr>The Ideal Candidate</vt:lpstr>
      <vt:lpstr>4. Training (7 months – October through April)</vt:lpstr>
      <vt:lpstr>BCLI Curriculum Highlights</vt:lpstr>
      <vt:lpstr>Google Groups &amp; Fellow Benefits</vt:lpstr>
      <vt:lpstr>BCLI Curriculum Highlights</vt:lpstr>
      <vt:lpstr>5. Getting Seated:  You Apply. We Support.</vt:lpstr>
      <vt:lpstr>6. Expand Networks and  Get Support</vt:lpstr>
      <vt:lpstr>Thursday Night Issue Series</vt:lpstr>
      <vt:lpstr>7. Give Back, Connect and     Learn as Alumni</vt:lpstr>
      <vt:lpstr>Twin Cities  BCLI Alumni</vt:lpstr>
      <vt:lpstr>Placements</vt:lpstr>
      <vt:lpstr>Important Dates 2016-2017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ABrown</dc:creator>
  <cp:lastModifiedBy>ABrown</cp:lastModifiedBy>
  <cp:revision>570</cp:revision>
  <cp:lastPrinted>2015-04-23T17:14:58Z</cp:lastPrinted>
  <dcterms:created xsi:type="dcterms:W3CDTF">2013-06-06T16:42:13Z</dcterms:created>
  <dcterms:modified xsi:type="dcterms:W3CDTF">2016-06-27T21:15:39Z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0x010100FCC3D629EAC82E4A806307D80851D007</vt:lpwstr>
  </property>
</Properties>
</file>